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4" r:id="rId1"/>
    <p:sldMasterId id="2147483674" r:id="rId2"/>
  </p:sldMasterIdLst>
  <p:notesMasterIdLst>
    <p:notesMasterId r:id="rId48"/>
  </p:notesMasterIdLst>
  <p:handoutMasterIdLst>
    <p:handoutMasterId r:id="rId49"/>
  </p:handoutMasterIdLst>
  <p:sldIdLst>
    <p:sldId id="285" r:id="rId3"/>
    <p:sldId id="289" r:id="rId4"/>
    <p:sldId id="373" r:id="rId5"/>
    <p:sldId id="365" r:id="rId6"/>
    <p:sldId id="292" r:id="rId7"/>
    <p:sldId id="293" r:id="rId8"/>
    <p:sldId id="295" r:id="rId9"/>
    <p:sldId id="296" r:id="rId10"/>
    <p:sldId id="297" r:id="rId11"/>
    <p:sldId id="379" r:id="rId12"/>
    <p:sldId id="300" r:id="rId13"/>
    <p:sldId id="301" r:id="rId14"/>
    <p:sldId id="302" r:id="rId15"/>
    <p:sldId id="303" r:id="rId16"/>
    <p:sldId id="306" r:id="rId17"/>
    <p:sldId id="315" r:id="rId18"/>
    <p:sldId id="336" r:id="rId19"/>
    <p:sldId id="316" r:id="rId20"/>
    <p:sldId id="367" r:id="rId21"/>
    <p:sldId id="307" r:id="rId22"/>
    <p:sldId id="369" r:id="rId23"/>
    <p:sldId id="308" r:id="rId24"/>
    <p:sldId id="309" r:id="rId25"/>
    <p:sldId id="310" r:id="rId26"/>
    <p:sldId id="311" r:id="rId27"/>
    <p:sldId id="312" r:id="rId28"/>
    <p:sldId id="374" r:id="rId29"/>
    <p:sldId id="375" r:id="rId30"/>
    <p:sldId id="370" r:id="rId31"/>
    <p:sldId id="376" r:id="rId32"/>
    <p:sldId id="368" r:id="rId33"/>
    <p:sldId id="371" r:id="rId34"/>
    <p:sldId id="372" r:id="rId35"/>
    <p:sldId id="380" r:id="rId36"/>
    <p:sldId id="332" r:id="rId37"/>
    <p:sldId id="350" r:id="rId38"/>
    <p:sldId id="345" r:id="rId39"/>
    <p:sldId id="352" r:id="rId40"/>
    <p:sldId id="353" r:id="rId41"/>
    <p:sldId id="354" r:id="rId42"/>
    <p:sldId id="377" r:id="rId43"/>
    <p:sldId id="381" r:id="rId44"/>
    <p:sldId id="382" r:id="rId45"/>
    <p:sldId id="383" r:id="rId46"/>
    <p:sldId id="282"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32" userDrawn="1">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904" userDrawn="1">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8F"/>
    <a:srgbClr val="FFB100"/>
    <a:srgbClr val="FAAF00"/>
    <a:srgbClr val="595A5D"/>
    <a:srgbClr val="414042"/>
    <a:srgbClr val="DCDCDC"/>
    <a:srgbClr val="4F81BD"/>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5484" autoAdjust="0"/>
  </p:normalViewPr>
  <p:slideViewPr>
    <p:cSldViewPr snapToGrid="0" showGuides="1">
      <p:cViewPr varScale="1">
        <p:scale>
          <a:sx n="84" d="100"/>
          <a:sy n="84" d="100"/>
        </p:scale>
        <p:origin x="1152" y="102"/>
      </p:cViewPr>
      <p:guideLst>
        <p:guide orient="horz" pos="644"/>
        <p:guide orient="horz" pos="2898"/>
        <p:guide orient="horz" pos="2412"/>
        <p:guide orient="horz" pos="3196"/>
        <p:guide orient="horz" pos="1332"/>
        <p:guide orient="horz" pos="1378"/>
        <p:guide orient="horz" pos="2078"/>
        <p:guide orient="horz" pos="125"/>
        <p:guide orient="horz" pos="2106"/>
        <p:guide orient="horz" pos="2859"/>
        <p:guide pos="960"/>
        <p:guide pos="1755"/>
        <p:guide pos="2904"/>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8647F7-76AC-5142-942B-E9CD21493ADA}" type="doc">
      <dgm:prSet loTypeId="urn:microsoft.com/office/officeart/2005/8/layout/orgChart1" loCatId="" qsTypeId="urn:microsoft.com/office/officeart/2005/8/quickstyle/3D5" qsCatId="3D" csTypeId="urn:microsoft.com/office/officeart/2005/8/colors/accent1_2" csCatId="accent1" phldr="1"/>
      <dgm:spPr/>
      <dgm:t>
        <a:bodyPr/>
        <a:lstStyle/>
        <a:p>
          <a:endParaRPr lang="en-US"/>
        </a:p>
      </dgm:t>
    </dgm:pt>
    <dgm:pt modelId="{E7537099-DBC5-CC42-B115-A4D6A9A6F0A3}">
      <dgm:prSet phldrT="[Text]"/>
      <dgm:spPr/>
      <dgm:t>
        <a:bodyPr/>
        <a:lstStyle/>
        <a:p>
          <a:r>
            <a:rPr lang="en-US" dirty="0" smtClean="0"/>
            <a:t>Compute Node</a:t>
          </a:r>
          <a:endParaRPr lang="en-US" dirty="0"/>
        </a:p>
      </dgm:t>
    </dgm:pt>
    <dgm:pt modelId="{B81BCF5C-6733-8149-9110-971D2452ECCF}" type="parTrans" cxnId="{D54BA8F7-A735-8E45-8FD8-F6732CD8A6FD}">
      <dgm:prSet/>
      <dgm:spPr/>
      <dgm:t>
        <a:bodyPr/>
        <a:lstStyle/>
        <a:p>
          <a:endParaRPr lang="en-US"/>
        </a:p>
      </dgm:t>
    </dgm:pt>
    <dgm:pt modelId="{C63A9395-3F64-FF42-9F07-A1940DB0AC26}" type="sibTrans" cxnId="{D54BA8F7-A735-8E45-8FD8-F6732CD8A6FD}">
      <dgm:prSet/>
      <dgm:spPr/>
      <dgm:t>
        <a:bodyPr/>
        <a:lstStyle/>
        <a:p>
          <a:endParaRPr lang="en-US"/>
        </a:p>
      </dgm:t>
    </dgm:pt>
    <dgm:pt modelId="{5766F47F-D4F5-4C4D-8921-D7FF33542567}">
      <dgm:prSet phldrT="[Text]"/>
      <dgm:spPr>
        <a:solidFill>
          <a:schemeClr val="accent1">
            <a:lumMod val="50000"/>
          </a:schemeClr>
        </a:solidFill>
      </dgm:spPr>
      <dgm:t>
        <a:bodyPr/>
        <a:lstStyle/>
        <a:p>
          <a:r>
            <a:rPr lang="en-US" dirty="0" smtClean="0"/>
            <a:t>Slices</a:t>
          </a:r>
          <a:endParaRPr lang="en-US" dirty="0"/>
        </a:p>
      </dgm:t>
    </dgm:pt>
    <dgm:pt modelId="{DE8B9B00-036E-FC41-9115-287E5EAF96D5}" type="parTrans" cxnId="{92674E5A-118F-684C-BA0E-21A30FE86D95}">
      <dgm:prSet/>
      <dgm:spPr>
        <a:ln>
          <a:solidFill>
            <a:srgbClr val="C00000"/>
          </a:solidFill>
        </a:ln>
      </dgm:spPr>
      <dgm:t>
        <a:bodyPr/>
        <a:lstStyle/>
        <a:p>
          <a:endParaRPr lang="en-US"/>
        </a:p>
      </dgm:t>
    </dgm:pt>
    <dgm:pt modelId="{965771B5-E34A-6B4D-89AA-64650689AFEC}" type="sibTrans" cxnId="{92674E5A-118F-684C-BA0E-21A30FE86D95}">
      <dgm:prSet/>
      <dgm:spPr/>
      <dgm:t>
        <a:bodyPr/>
        <a:lstStyle/>
        <a:p>
          <a:endParaRPr lang="en-US"/>
        </a:p>
      </dgm:t>
    </dgm:pt>
    <dgm:pt modelId="{9D38E52A-E037-384E-A444-47E8C96B6731}">
      <dgm:prSet phldrT="[Text]"/>
      <dgm:spPr/>
      <dgm:t>
        <a:bodyPr/>
        <a:lstStyle/>
        <a:p>
          <a:r>
            <a:rPr lang="en-US" dirty="0" smtClean="0"/>
            <a:t>Disks</a:t>
          </a:r>
          <a:endParaRPr lang="en-US" dirty="0"/>
        </a:p>
      </dgm:t>
    </dgm:pt>
    <dgm:pt modelId="{6295FADD-2F36-9848-8E5C-C24690610183}" type="parTrans" cxnId="{5267F560-928C-9249-AF67-1AB1513E4A3D}">
      <dgm:prSet/>
      <dgm:spPr>
        <a:ln>
          <a:solidFill>
            <a:srgbClr val="C00000"/>
          </a:solidFill>
        </a:ln>
      </dgm:spPr>
      <dgm:t>
        <a:bodyPr/>
        <a:lstStyle/>
        <a:p>
          <a:endParaRPr lang="en-US"/>
        </a:p>
      </dgm:t>
    </dgm:pt>
    <dgm:pt modelId="{1821715E-23C5-124C-B5F1-8179E1898DB2}" type="sibTrans" cxnId="{5267F560-928C-9249-AF67-1AB1513E4A3D}">
      <dgm:prSet/>
      <dgm:spPr/>
      <dgm:t>
        <a:bodyPr/>
        <a:lstStyle/>
        <a:p>
          <a:endParaRPr lang="en-US"/>
        </a:p>
      </dgm:t>
    </dgm:pt>
    <dgm:pt modelId="{2AA5E016-9ED1-BB46-81E9-113C49BB1F34}">
      <dgm:prSet phldrT="[Text]"/>
      <dgm:spPr/>
      <dgm:t>
        <a:bodyPr/>
        <a:lstStyle/>
        <a:p>
          <a:r>
            <a:rPr lang="en-US" dirty="0" smtClean="0"/>
            <a:t>Columns</a:t>
          </a:r>
          <a:endParaRPr lang="en-US" dirty="0"/>
        </a:p>
      </dgm:t>
    </dgm:pt>
    <dgm:pt modelId="{DE44B360-D585-F24C-AE14-AB21F157B1DB}" type="parTrans" cxnId="{73DF87AD-A018-F346-AA3C-0584792A1486}">
      <dgm:prSet/>
      <dgm:spPr>
        <a:ln>
          <a:solidFill>
            <a:srgbClr val="C00000"/>
          </a:solidFill>
        </a:ln>
      </dgm:spPr>
      <dgm:t>
        <a:bodyPr/>
        <a:lstStyle/>
        <a:p>
          <a:endParaRPr lang="en-US"/>
        </a:p>
      </dgm:t>
    </dgm:pt>
    <dgm:pt modelId="{61114CC3-0A76-9A44-A4F0-949B40A2660C}" type="sibTrans" cxnId="{73DF87AD-A018-F346-AA3C-0584792A1486}">
      <dgm:prSet/>
      <dgm:spPr/>
      <dgm:t>
        <a:bodyPr/>
        <a:lstStyle/>
        <a:p>
          <a:endParaRPr lang="en-US"/>
        </a:p>
      </dgm:t>
    </dgm:pt>
    <dgm:pt modelId="{193AEBDD-C1C5-1443-AEDE-5095E58BDA15}">
      <dgm:prSet phldrT="[Text]"/>
      <dgm:spPr/>
      <dgm:t>
        <a:bodyPr/>
        <a:lstStyle/>
        <a:p>
          <a:r>
            <a:rPr lang="en-US" dirty="0" smtClean="0"/>
            <a:t>Blocks</a:t>
          </a:r>
          <a:endParaRPr lang="en-US" dirty="0"/>
        </a:p>
      </dgm:t>
    </dgm:pt>
    <dgm:pt modelId="{7BB7D11A-0D08-DF4A-B1D8-2A77193233AB}" type="parTrans" cxnId="{F2672332-96F7-3E4F-8160-7B8BD570A79C}">
      <dgm:prSet/>
      <dgm:spPr>
        <a:ln>
          <a:solidFill>
            <a:srgbClr val="C00000"/>
          </a:solidFill>
        </a:ln>
      </dgm:spPr>
      <dgm:t>
        <a:bodyPr/>
        <a:lstStyle/>
        <a:p>
          <a:endParaRPr lang="en-US"/>
        </a:p>
      </dgm:t>
    </dgm:pt>
    <dgm:pt modelId="{B1C53520-BD4A-5340-8200-7FD5F8DB9D80}" type="sibTrans" cxnId="{F2672332-96F7-3E4F-8160-7B8BD570A79C}">
      <dgm:prSet/>
      <dgm:spPr/>
      <dgm:t>
        <a:bodyPr/>
        <a:lstStyle/>
        <a:p>
          <a:endParaRPr lang="en-US"/>
        </a:p>
      </dgm:t>
    </dgm:pt>
    <dgm:pt modelId="{C33B2D75-0F4D-4F40-87CC-2D1960194CB1}" type="pres">
      <dgm:prSet presAssocID="{448647F7-76AC-5142-942B-E9CD21493ADA}" presName="hierChild1" presStyleCnt="0">
        <dgm:presLayoutVars>
          <dgm:orgChart val="1"/>
          <dgm:chPref val="1"/>
          <dgm:dir/>
          <dgm:animOne val="branch"/>
          <dgm:animLvl val="lvl"/>
          <dgm:resizeHandles/>
        </dgm:presLayoutVars>
      </dgm:prSet>
      <dgm:spPr/>
      <dgm:t>
        <a:bodyPr/>
        <a:lstStyle/>
        <a:p>
          <a:endParaRPr lang="en-US"/>
        </a:p>
      </dgm:t>
    </dgm:pt>
    <dgm:pt modelId="{353FC543-8991-0C4E-8147-EC7E8E147290}" type="pres">
      <dgm:prSet presAssocID="{E7537099-DBC5-CC42-B115-A4D6A9A6F0A3}" presName="hierRoot1" presStyleCnt="0">
        <dgm:presLayoutVars>
          <dgm:hierBranch val="init"/>
        </dgm:presLayoutVars>
      </dgm:prSet>
      <dgm:spPr/>
    </dgm:pt>
    <dgm:pt modelId="{8923353B-04AF-C74A-8B8A-0CB67422077A}" type="pres">
      <dgm:prSet presAssocID="{E7537099-DBC5-CC42-B115-A4D6A9A6F0A3}" presName="rootComposite1" presStyleCnt="0"/>
      <dgm:spPr/>
    </dgm:pt>
    <dgm:pt modelId="{0D05C0C0-5E19-A940-B43C-FAC27F344615}" type="pres">
      <dgm:prSet presAssocID="{E7537099-DBC5-CC42-B115-A4D6A9A6F0A3}" presName="rootText1" presStyleLbl="node0" presStyleIdx="0" presStyleCnt="1">
        <dgm:presLayoutVars>
          <dgm:chPref val="3"/>
        </dgm:presLayoutVars>
      </dgm:prSet>
      <dgm:spPr/>
      <dgm:t>
        <a:bodyPr/>
        <a:lstStyle/>
        <a:p>
          <a:endParaRPr lang="en-US"/>
        </a:p>
      </dgm:t>
    </dgm:pt>
    <dgm:pt modelId="{66DCD11F-883E-C746-AFAB-D765242C433D}" type="pres">
      <dgm:prSet presAssocID="{E7537099-DBC5-CC42-B115-A4D6A9A6F0A3}" presName="rootConnector1" presStyleLbl="node1" presStyleIdx="0" presStyleCnt="0"/>
      <dgm:spPr/>
      <dgm:t>
        <a:bodyPr/>
        <a:lstStyle/>
        <a:p>
          <a:endParaRPr lang="en-US"/>
        </a:p>
      </dgm:t>
    </dgm:pt>
    <dgm:pt modelId="{5BFB263F-7BCC-8049-81D5-906BF9FD894D}" type="pres">
      <dgm:prSet presAssocID="{E7537099-DBC5-CC42-B115-A4D6A9A6F0A3}" presName="hierChild2" presStyleCnt="0"/>
      <dgm:spPr/>
    </dgm:pt>
    <dgm:pt modelId="{F4A1B983-EB2A-D24E-943D-C9AAF0A49C20}" type="pres">
      <dgm:prSet presAssocID="{6295FADD-2F36-9848-8E5C-C24690610183}" presName="Name37" presStyleLbl="parChTrans1D2" presStyleIdx="0" presStyleCnt="1"/>
      <dgm:spPr/>
      <dgm:t>
        <a:bodyPr/>
        <a:lstStyle/>
        <a:p>
          <a:endParaRPr lang="en-US"/>
        </a:p>
      </dgm:t>
    </dgm:pt>
    <dgm:pt modelId="{E378E6F4-2B4B-5247-9E25-79E3F0ADEAB0}" type="pres">
      <dgm:prSet presAssocID="{9D38E52A-E037-384E-A444-47E8C96B6731}" presName="hierRoot2" presStyleCnt="0">
        <dgm:presLayoutVars>
          <dgm:hierBranch val="init"/>
        </dgm:presLayoutVars>
      </dgm:prSet>
      <dgm:spPr/>
    </dgm:pt>
    <dgm:pt modelId="{9AF0B321-8DB1-4546-BB2C-D7F3DAFDFE40}" type="pres">
      <dgm:prSet presAssocID="{9D38E52A-E037-384E-A444-47E8C96B6731}" presName="rootComposite" presStyleCnt="0"/>
      <dgm:spPr/>
    </dgm:pt>
    <dgm:pt modelId="{3284B33F-9CD2-814E-A154-476858A9050F}" type="pres">
      <dgm:prSet presAssocID="{9D38E52A-E037-384E-A444-47E8C96B6731}" presName="rootText" presStyleLbl="node2" presStyleIdx="0" presStyleCnt="1">
        <dgm:presLayoutVars>
          <dgm:chPref val="3"/>
        </dgm:presLayoutVars>
      </dgm:prSet>
      <dgm:spPr/>
      <dgm:t>
        <a:bodyPr/>
        <a:lstStyle/>
        <a:p>
          <a:endParaRPr lang="en-US"/>
        </a:p>
      </dgm:t>
    </dgm:pt>
    <dgm:pt modelId="{99491B73-CCE8-2A40-914D-59C5AA64EFA3}" type="pres">
      <dgm:prSet presAssocID="{9D38E52A-E037-384E-A444-47E8C96B6731}" presName="rootConnector" presStyleLbl="node2" presStyleIdx="0" presStyleCnt="1"/>
      <dgm:spPr/>
      <dgm:t>
        <a:bodyPr/>
        <a:lstStyle/>
        <a:p>
          <a:endParaRPr lang="en-US"/>
        </a:p>
      </dgm:t>
    </dgm:pt>
    <dgm:pt modelId="{FC14800C-D497-9D4A-B47A-8CF23994EA49}" type="pres">
      <dgm:prSet presAssocID="{9D38E52A-E037-384E-A444-47E8C96B6731}" presName="hierChild4" presStyleCnt="0"/>
      <dgm:spPr/>
    </dgm:pt>
    <dgm:pt modelId="{075F37C4-E2EE-374B-8B73-421C93BBD060}" type="pres">
      <dgm:prSet presAssocID="{DE8B9B00-036E-FC41-9115-287E5EAF96D5}" presName="Name37" presStyleLbl="parChTrans1D3" presStyleIdx="0" presStyleCnt="1"/>
      <dgm:spPr/>
      <dgm:t>
        <a:bodyPr/>
        <a:lstStyle/>
        <a:p>
          <a:endParaRPr lang="en-US"/>
        </a:p>
      </dgm:t>
    </dgm:pt>
    <dgm:pt modelId="{FF7F79B1-AB27-A743-90CF-C32EE5DCE913}" type="pres">
      <dgm:prSet presAssocID="{5766F47F-D4F5-4C4D-8921-D7FF33542567}" presName="hierRoot2" presStyleCnt="0">
        <dgm:presLayoutVars>
          <dgm:hierBranch val="init"/>
        </dgm:presLayoutVars>
      </dgm:prSet>
      <dgm:spPr/>
    </dgm:pt>
    <dgm:pt modelId="{4337915B-D221-E243-9EA4-11E735133648}" type="pres">
      <dgm:prSet presAssocID="{5766F47F-D4F5-4C4D-8921-D7FF33542567}" presName="rootComposite" presStyleCnt="0"/>
      <dgm:spPr/>
    </dgm:pt>
    <dgm:pt modelId="{B408EA29-D480-664C-975A-3A87FB0441BD}" type="pres">
      <dgm:prSet presAssocID="{5766F47F-D4F5-4C4D-8921-D7FF33542567}" presName="rootText" presStyleLbl="node3" presStyleIdx="0" presStyleCnt="1">
        <dgm:presLayoutVars>
          <dgm:chPref val="3"/>
        </dgm:presLayoutVars>
      </dgm:prSet>
      <dgm:spPr/>
      <dgm:t>
        <a:bodyPr/>
        <a:lstStyle/>
        <a:p>
          <a:endParaRPr lang="en-US"/>
        </a:p>
      </dgm:t>
    </dgm:pt>
    <dgm:pt modelId="{45D14419-75F3-5D4A-800F-2B33318F90C2}" type="pres">
      <dgm:prSet presAssocID="{5766F47F-D4F5-4C4D-8921-D7FF33542567}" presName="rootConnector" presStyleLbl="node3" presStyleIdx="0" presStyleCnt="1"/>
      <dgm:spPr/>
      <dgm:t>
        <a:bodyPr/>
        <a:lstStyle/>
        <a:p>
          <a:endParaRPr lang="en-US"/>
        </a:p>
      </dgm:t>
    </dgm:pt>
    <dgm:pt modelId="{631290A0-2E70-0347-8DDC-0A1EFBE72D25}" type="pres">
      <dgm:prSet presAssocID="{5766F47F-D4F5-4C4D-8921-D7FF33542567}" presName="hierChild4" presStyleCnt="0"/>
      <dgm:spPr/>
    </dgm:pt>
    <dgm:pt modelId="{679BD9D0-2BA9-614C-A2F5-6B20E35B109F}" type="pres">
      <dgm:prSet presAssocID="{DE44B360-D585-F24C-AE14-AB21F157B1DB}" presName="Name37" presStyleLbl="parChTrans1D4" presStyleIdx="0" presStyleCnt="2"/>
      <dgm:spPr/>
      <dgm:t>
        <a:bodyPr/>
        <a:lstStyle/>
        <a:p>
          <a:endParaRPr lang="en-US"/>
        </a:p>
      </dgm:t>
    </dgm:pt>
    <dgm:pt modelId="{BF0A578A-B885-4C40-B410-3A95FF2FB43D}" type="pres">
      <dgm:prSet presAssocID="{2AA5E016-9ED1-BB46-81E9-113C49BB1F34}" presName="hierRoot2" presStyleCnt="0">
        <dgm:presLayoutVars>
          <dgm:hierBranch val="hang"/>
        </dgm:presLayoutVars>
      </dgm:prSet>
      <dgm:spPr/>
    </dgm:pt>
    <dgm:pt modelId="{9FA2CF5C-F665-B740-B93A-4D3595E7FF54}" type="pres">
      <dgm:prSet presAssocID="{2AA5E016-9ED1-BB46-81E9-113C49BB1F34}" presName="rootComposite" presStyleCnt="0"/>
      <dgm:spPr/>
    </dgm:pt>
    <dgm:pt modelId="{EBC92A5C-86FE-9742-BFA9-B53D0A664AD8}" type="pres">
      <dgm:prSet presAssocID="{2AA5E016-9ED1-BB46-81E9-113C49BB1F34}" presName="rootText" presStyleLbl="node4" presStyleIdx="0" presStyleCnt="2">
        <dgm:presLayoutVars>
          <dgm:chPref val="3"/>
        </dgm:presLayoutVars>
      </dgm:prSet>
      <dgm:spPr/>
      <dgm:t>
        <a:bodyPr/>
        <a:lstStyle/>
        <a:p>
          <a:endParaRPr lang="en-US"/>
        </a:p>
      </dgm:t>
    </dgm:pt>
    <dgm:pt modelId="{A209817F-9C8F-1D4F-A8CB-84907DEF2102}" type="pres">
      <dgm:prSet presAssocID="{2AA5E016-9ED1-BB46-81E9-113C49BB1F34}" presName="rootConnector" presStyleLbl="node4" presStyleIdx="0" presStyleCnt="2"/>
      <dgm:spPr/>
      <dgm:t>
        <a:bodyPr/>
        <a:lstStyle/>
        <a:p>
          <a:endParaRPr lang="en-US"/>
        </a:p>
      </dgm:t>
    </dgm:pt>
    <dgm:pt modelId="{AB8EAB04-AF3C-C94D-9D28-7557958EE547}" type="pres">
      <dgm:prSet presAssocID="{2AA5E016-9ED1-BB46-81E9-113C49BB1F34}" presName="hierChild4" presStyleCnt="0"/>
      <dgm:spPr/>
    </dgm:pt>
    <dgm:pt modelId="{6E431DCE-F1BD-5B41-BA1A-38A12A6563EB}" type="pres">
      <dgm:prSet presAssocID="{7BB7D11A-0D08-DF4A-B1D8-2A77193233AB}" presName="Name48" presStyleLbl="parChTrans1D4" presStyleIdx="1" presStyleCnt="2"/>
      <dgm:spPr/>
      <dgm:t>
        <a:bodyPr/>
        <a:lstStyle/>
        <a:p>
          <a:endParaRPr lang="en-US"/>
        </a:p>
      </dgm:t>
    </dgm:pt>
    <dgm:pt modelId="{49908ADE-E7DA-454C-B290-8006DFEFA5D3}" type="pres">
      <dgm:prSet presAssocID="{193AEBDD-C1C5-1443-AEDE-5095E58BDA15}" presName="hierRoot2" presStyleCnt="0">
        <dgm:presLayoutVars>
          <dgm:hierBranch val="init"/>
        </dgm:presLayoutVars>
      </dgm:prSet>
      <dgm:spPr/>
    </dgm:pt>
    <dgm:pt modelId="{ACC421D3-5121-7242-8FA1-AFB85A139FC4}" type="pres">
      <dgm:prSet presAssocID="{193AEBDD-C1C5-1443-AEDE-5095E58BDA15}" presName="rootComposite" presStyleCnt="0"/>
      <dgm:spPr/>
    </dgm:pt>
    <dgm:pt modelId="{71DB4FF2-E0E1-0841-BB4F-3D60E40C87D0}" type="pres">
      <dgm:prSet presAssocID="{193AEBDD-C1C5-1443-AEDE-5095E58BDA15}" presName="rootText" presStyleLbl="node4" presStyleIdx="1" presStyleCnt="2" custLinFactNeighborX="-29404" custLinFactNeighborY="-2355">
        <dgm:presLayoutVars>
          <dgm:chPref val="3"/>
        </dgm:presLayoutVars>
      </dgm:prSet>
      <dgm:spPr/>
      <dgm:t>
        <a:bodyPr/>
        <a:lstStyle/>
        <a:p>
          <a:endParaRPr lang="en-US"/>
        </a:p>
      </dgm:t>
    </dgm:pt>
    <dgm:pt modelId="{5A9CF046-7E3A-434F-ADBC-3C34AEA93DD3}" type="pres">
      <dgm:prSet presAssocID="{193AEBDD-C1C5-1443-AEDE-5095E58BDA15}" presName="rootConnector" presStyleLbl="node4" presStyleIdx="1" presStyleCnt="2"/>
      <dgm:spPr/>
      <dgm:t>
        <a:bodyPr/>
        <a:lstStyle/>
        <a:p>
          <a:endParaRPr lang="en-US"/>
        </a:p>
      </dgm:t>
    </dgm:pt>
    <dgm:pt modelId="{5E0893CC-3B88-5549-A1FD-8C86AC089BB9}" type="pres">
      <dgm:prSet presAssocID="{193AEBDD-C1C5-1443-AEDE-5095E58BDA15}" presName="hierChild4" presStyleCnt="0"/>
      <dgm:spPr/>
    </dgm:pt>
    <dgm:pt modelId="{1A998780-4F33-BE41-A970-A28BEC050932}" type="pres">
      <dgm:prSet presAssocID="{193AEBDD-C1C5-1443-AEDE-5095E58BDA15}" presName="hierChild5" presStyleCnt="0"/>
      <dgm:spPr/>
    </dgm:pt>
    <dgm:pt modelId="{7C28E7E7-DD9B-0B42-A58D-79F10E43E4E7}" type="pres">
      <dgm:prSet presAssocID="{2AA5E016-9ED1-BB46-81E9-113C49BB1F34}" presName="hierChild5" presStyleCnt="0"/>
      <dgm:spPr/>
    </dgm:pt>
    <dgm:pt modelId="{9A2A784C-3282-E548-A09F-F21F2FEB807A}" type="pres">
      <dgm:prSet presAssocID="{5766F47F-D4F5-4C4D-8921-D7FF33542567}" presName="hierChild5" presStyleCnt="0"/>
      <dgm:spPr/>
    </dgm:pt>
    <dgm:pt modelId="{55420F63-B16C-844E-92BE-E579ADD0EE9F}" type="pres">
      <dgm:prSet presAssocID="{9D38E52A-E037-384E-A444-47E8C96B6731}" presName="hierChild5" presStyleCnt="0"/>
      <dgm:spPr/>
    </dgm:pt>
    <dgm:pt modelId="{EBA3DB83-2991-EC45-A6DA-4CE8BA92C977}" type="pres">
      <dgm:prSet presAssocID="{E7537099-DBC5-CC42-B115-A4D6A9A6F0A3}" presName="hierChild3" presStyleCnt="0"/>
      <dgm:spPr/>
    </dgm:pt>
  </dgm:ptLst>
  <dgm:cxnLst>
    <dgm:cxn modelId="{EDE23153-E811-BC4A-88E7-A8D6E0842FE4}" type="presOf" srcId="{E7537099-DBC5-CC42-B115-A4D6A9A6F0A3}" destId="{66DCD11F-883E-C746-AFAB-D765242C433D}" srcOrd="1" destOrd="0" presId="urn:microsoft.com/office/officeart/2005/8/layout/orgChart1"/>
    <dgm:cxn modelId="{CF217722-0E55-C34F-974C-753832B68596}" type="presOf" srcId="{2AA5E016-9ED1-BB46-81E9-113C49BB1F34}" destId="{A209817F-9C8F-1D4F-A8CB-84907DEF2102}" srcOrd="1" destOrd="0" presId="urn:microsoft.com/office/officeart/2005/8/layout/orgChart1"/>
    <dgm:cxn modelId="{5267F560-928C-9249-AF67-1AB1513E4A3D}" srcId="{E7537099-DBC5-CC42-B115-A4D6A9A6F0A3}" destId="{9D38E52A-E037-384E-A444-47E8C96B6731}" srcOrd="0" destOrd="0" parTransId="{6295FADD-2F36-9848-8E5C-C24690610183}" sibTransId="{1821715E-23C5-124C-B5F1-8179E1898DB2}"/>
    <dgm:cxn modelId="{1563BC85-3BB2-1F4E-8726-B3ACC69A36C2}" type="presOf" srcId="{DE44B360-D585-F24C-AE14-AB21F157B1DB}" destId="{679BD9D0-2BA9-614C-A2F5-6B20E35B109F}" srcOrd="0" destOrd="0" presId="urn:microsoft.com/office/officeart/2005/8/layout/orgChart1"/>
    <dgm:cxn modelId="{672600EF-B633-F446-9F7D-12C61F55D6EC}" type="presOf" srcId="{5766F47F-D4F5-4C4D-8921-D7FF33542567}" destId="{B408EA29-D480-664C-975A-3A87FB0441BD}" srcOrd="0" destOrd="0" presId="urn:microsoft.com/office/officeart/2005/8/layout/orgChart1"/>
    <dgm:cxn modelId="{92674E5A-118F-684C-BA0E-21A30FE86D95}" srcId="{9D38E52A-E037-384E-A444-47E8C96B6731}" destId="{5766F47F-D4F5-4C4D-8921-D7FF33542567}" srcOrd="0" destOrd="0" parTransId="{DE8B9B00-036E-FC41-9115-287E5EAF96D5}" sibTransId="{965771B5-E34A-6B4D-89AA-64650689AFEC}"/>
    <dgm:cxn modelId="{8D39EB64-D87A-6742-B3F0-A880848C551E}" type="presOf" srcId="{9D38E52A-E037-384E-A444-47E8C96B6731}" destId="{99491B73-CCE8-2A40-914D-59C5AA64EFA3}" srcOrd="1" destOrd="0" presId="urn:microsoft.com/office/officeart/2005/8/layout/orgChart1"/>
    <dgm:cxn modelId="{D54BA8F7-A735-8E45-8FD8-F6732CD8A6FD}" srcId="{448647F7-76AC-5142-942B-E9CD21493ADA}" destId="{E7537099-DBC5-CC42-B115-A4D6A9A6F0A3}" srcOrd="0" destOrd="0" parTransId="{B81BCF5C-6733-8149-9110-971D2452ECCF}" sibTransId="{C63A9395-3F64-FF42-9F07-A1940DB0AC26}"/>
    <dgm:cxn modelId="{B118EF94-B063-1940-8628-DE5BE7E64CD4}" type="presOf" srcId="{193AEBDD-C1C5-1443-AEDE-5095E58BDA15}" destId="{71DB4FF2-E0E1-0841-BB4F-3D60E40C87D0}" srcOrd="0" destOrd="0" presId="urn:microsoft.com/office/officeart/2005/8/layout/orgChart1"/>
    <dgm:cxn modelId="{73DF87AD-A018-F346-AA3C-0584792A1486}" srcId="{5766F47F-D4F5-4C4D-8921-D7FF33542567}" destId="{2AA5E016-9ED1-BB46-81E9-113C49BB1F34}" srcOrd="0" destOrd="0" parTransId="{DE44B360-D585-F24C-AE14-AB21F157B1DB}" sibTransId="{61114CC3-0A76-9A44-A4F0-949B40A2660C}"/>
    <dgm:cxn modelId="{7970C225-3EB0-1F4B-8B7C-773A17B30C1D}" type="presOf" srcId="{193AEBDD-C1C5-1443-AEDE-5095E58BDA15}" destId="{5A9CF046-7E3A-434F-ADBC-3C34AEA93DD3}" srcOrd="1" destOrd="0" presId="urn:microsoft.com/office/officeart/2005/8/layout/orgChart1"/>
    <dgm:cxn modelId="{604B27F0-8269-9F4E-B601-1B05E5C0DBEA}" type="presOf" srcId="{7BB7D11A-0D08-DF4A-B1D8-2A77193233AB}" destId="{6E431DCE-F1BD-5B41-BA1A-38A12A6563EB}" srcOrd="0" destOrd="0" presId="urn:microsoft.com/office/officeart/2005/8/layout/orgChart1"/>
    <dgm:cxn modelId="{D4B9250E-1CAC-724D-833B-7B4D37FC548D}" type="presOf" srcId="{2AA5E016-9ED1-BB46-81E9-113C49BB1F34}" destId="{EBC92A5C-86FE-9742-BFA9-B53D0A664AD8}" srcOrd="0" destOrd="0" presId="urn:microsoft.com/office/officeart/2005/8/layout/orgChart1"/>
    <dgm:cxn modelId="{06A7DB02-8461-B74C-97AF-DB1D9CFE77A5}" type="presOf" srcId="{E7537099-DBC5-CC42-B115-A4D6A9A6F0A3}" destId="{0D05C0C0-5E19-A940-B43C-FAC27F344615}" srcOrd="0" destOrd="0" presId="urn:microsoft.com/office/officeart/2005/8/layout/orgChart1"/>
    <dgm:cxn modelId="{6A6F62D6-2CA4-2140-AB78-0FC2CEEC5E48}" type="presOf" srcId="{5766F47F-D4F5-4C4D-8921-D7FF33542567}" destId="{45D14419-75F3-5D4A-800F-2B33318F90C2}" srcOrd="1" destOrd="0" presId="urn:microsoft.com/office/officeart/2005/8/layout/orgChart1"/>
    <dgm:cxn modelId="{AA372C39-26F9-BC44-8A23-6A82F22E1398}" type="presOf" srcId="{448647F7-76AC-5142-942B-E9CD21493ADA}" destId="{C33B2D75-0F4D-4F40-87CC-2D1960194CB1}" srcOrd="0" destOrd="0" presId="urn:microsoft.com/office/officeart/2005/8/layout/orgChart1"/>
    <dgm:cxn modelId="{32E96110-2BFD-4C4E-BFDE-4EA9957CFC4B}" type="presOf" srcId="{9D38E52A-E037-384E-A444-47E8C96B6731}" destId="{3284B33F-9CD2-814E-A154-476858A9050F}" srcOrd="0" destOrd="0" presId="urn:microsoft.com/office/officeart/2005/8/layout/orgChart1"/>
    <dgm:cxn modelId="{774DC1F5-352B-DA4C-97C7-6D6AF5755D19}" type="presOf" srcId="{DE8B9B00-036E-FC41-9115-287E5EAF96D5}" destId="{075F37C4-E2EE-374B-8B73-421C93BBD060}" srcOrd="0" destOrd="0" presId="urn:microsoft.com/office/officeart/2005/8/layout/orgChart1"/>
    <dgm:cxn modelId="{F2672332-96F7-3E4F-8160-7B8BD570A79C}" srcId="{2AA5E016-9ED1-BB46-81E9-113C49BB1F34}" destId="{193AEBDD-C1C5-1443-AEDE-5095E58BDA15}" srcOrd="0" destOrd="0" parTransId="{7BB7D11A-0D08-DF4A-B1D8-2A77193233AB}" sibTransId="{B1C53520-BD4A-5340-8200-7FD5F8DB9D80}"/>
    <dgm:cxn modelId="{0029F849-C3CB-8B4E-B818-22915F3B59E0}" type="presOf" srcId="{6295FADD-2F36-9848-8E5C-C24690610183}" destId="{F4A1B983-EB2A-D24E-943D-C9AAF0A49C20}" srcOrd="0" destOrd="0" presId="urn:microsoft.com/office/officeart/2005/8/layout/orgChart1"/>
    <dgm:cxn modelId="{6CB828E7-64A6-B346-94D4-69978D9D4D22}" type="presParOf" srcId="{C33B2D75-0F4D-4F40-87CC-2D1960194CB1}" destId="{353FC543-8991-0C4E-8147-EC7E8E147290}" srcOrd="0" destOrd="0" presId="urn:microsoft.com/office/officeart/2005/8/layout/orgChart1"/>
    <dgm:cxn modelId="{3AAE765A-6741-6144-BFAE-3D6A9E65F8EB}" type="presParOf" srcId="{353FC543-8991-0C4E-8147-EC7E8E147290}" destId="{8923353B-04AF-C74A-8B8A-0CB67422077A}" srcOrd="0" destOrd="0" presId="urn:microsoft.com/office/officeart/2005/8/layout/orgChart1"/>
    <dgm:cxn modelId="{D50262B4-432C-DF4C-BF60-CFE8D45A6AFF}" type="presParOf" srcId="{8923353B-04AF-C74A-8B8A-0CB67422077A}" destId="{0D05C0C0-5E19-A940-B43C-FAC27F344615}" srcOrd="0" destOrd="0" presId="urn:microsoft.com/office/officeart/2005/8/layout/orgChart1"/>
    <dgm:cxn modelId="{C6FA6254-97C7-CF40-8E92-9F4A42124E96}" type="presParOf" srcId="{8923353B-04AF-C74A-8B8A-0CB67422077A}" destId="{66DCD11F-883E-C746-AFAB-D765242C433D}" srcOrd="1" destOrd="0" presId="urn:microsoft.com/office/officeart/2005/8/layout/orgChart1"/>
    <dgm:cxn modelId="{C175707C-769F-E149-A0DF-5BBB73A6C1FF}" type="presParOf" srcId="{353FC543-8991-0C4E-8147-EC7E8E147290}" destId="{5BFB263F-7BCC-8049-81D5-906BF9FD894D}" srcOrd="1" destOrd="0" presId="urn:microsoft.com/office/officeart/2005/8/layout/orgChart1"/>
    <dgm:cxn modelId="{9DA8E3F2-42E2-EB48-860C-CE408772761F}" type="presParOf" srcId="{5BFB263F-7BCC-8049-81D5-906BF9FD894D}" destId="{F4A1B983-EB2A-D24E-943D-C9AAF0A49C20}" srcOrd="0" destOrd="0" presId="urn:microsoft.com/office/officeart/2005/8/layout/orgChart1"/>
    <dgm:cxn modelId="{2D4927F1-1DC2-634A-94DB-C51A718E5586}" type="presParOf" srcId="{5BFB263F-7BCC-8049-81D5-906BF9FD894D}" destId="{E378E6F4-2B4B-5247-9E25-79E3F0ADEAB0}" srcOrd="1" destOrd="0" presId="urn:microsoft.com/office/officeart/2005/8/layout/orgChart1"/>
    <dgm:cxn modelId="{AF3485F6-FEF8-9141-A468-7C84F931AF05}" type="presParOf" srcId="{E378E6F4-2B4B-5247-9E25-79E3F0ADEAB0}" destId="{9AF0B321-8DB1-4546-BB2C-D7F3DAFDFE40}" srcOrd="0" destOrd="0" presId="urn:microsoft.com/office/officeart/2005/8/layout/orgChart1"/>
    <dgm:cxn modelId="{9AF6298A-C6C3-0D48-A0C1-11E0939B0B95}" type="presParOf" srcId="{9AF0B321-8DB1-4546-BB2C-D7F3DAFDFE40}" destId="{3284B33F-9CD2-814E-A154-476858A9050F}" srcOrd="0" destOrd="0" presId="urn:microsoft.com/office/officeart/2005/8/layout/orgChart1"/>
    <dgm:cxn modelId="{6E008355-B94F-3843-96F4-B423B91609DC}" type="presParOf" srcId="{9AF0B321-8DB1-4546-BB2C-D7F3DAFDFE40}" destId="{99491B73-CCE8-2A40-914D-59C5AA64EFA3}" srcOrd="1" destOrd="0" presId="urn:microsoft.com/office/officeart/2005/8/layout/orgChart1"/>
    <dgm:cxn modelId="{3D870BBB-BA09-7C42-9BB3-F7128308CCF7}" type="presParOf" srcId="{E378E6F4-2B4B-5247-9E25-79E3F0ADEAB0}" destId="{FC14800C-D497-9D4A-B47A-8CF23994EA49}" srcOrd="1" destOrd="0" presId="urn:microsoft.com/office/officeart/2005/8/layout/orgChart1"/>
    <dgm:cxn modelId="{39111B0E-0CAF-9B44-9834-FC7F3071F3DD}" type="presParOf" srcId="{FC14800C-D497-9D4A-B47A-8CF23994EA49}" destId="{075F37C4-E2EE-374B-8B73-421C93BBD060}" srcOrd="0" destOrd="0" presId="urn:microsoft.com/office/officeart/2005/8/layout/orgChart1"/>
    <dgm:cxn modelId="{292DF4B4-6946-2C46-A8D9-C2AF810BAB82}" type="presParOf" srcId="{FC14800C-D497-9D4A-B47A-8CF23994EA49}" destId="{FF7F79B1-AB27-A743-90CF-C32EE5DCE913}" srcOrd="1" destOrd="0" presId="urn:microsoft.com/office/officeart/2005/8/layout/orgChart1"/>
    <dgm:cxn modelId="{BD427EC4-D96E-1B45-9CD1-E6361CE1617B}" type="presParOf" srcId="{FF7F79B1-AB27-A743-90CF-C32EE5DCE913}" destId="{4337915B-D221-E243-9EA4-11E735133648}" srcOrd="0" destOrd="0" presId="urn:microsoft.com/office/officeart/2005/8/layout/orgChart1"/>
    <dgm:cxn modelId="{3732CF18-93BB-284A-807B-72ECBA08B7BA}" type="presParOf" srcId="{4337915B-D221-E243-9EA4-11E735133648}" destId="{B408EA29-D480-664C-975A-3A87FB0441BD}" srcOrd="0" destOrd="0" presId="urn:microsoft.com/office/officeart/2005/8/layout/orgChart1"/>
    <dgm:cxn modelId="{F87927FA-2B6D-DC47-842D-31F03B49D083}" type="presParOf" srcId="{4337915B-D221-E243-9EA4-11E735133648}" destId="{45D14419-75F3-5D4A-800F-2B33318F90C2}" srcOrd="1" destOrd="0" presId="urn:microsoft.com/office/officeart/2005/8/layout/orgChart1"/>
    <dgm:cxn modelId="{B7DCD419-916F-BC47-AC02-CB3483CD10AE}" type="presParOf" srcId="{FF7F79B1-AB27-A743-90CF-C32EE5DCE913}" destId="{631290A0-2E70-0347-8DDC-0A1EFBE72D25}" srcOrd="1" destOrd="0" presId="urn:microsoft.com/office/officeart/2005/8/layout/orgChart1"/>
    <dgm:cxn modelId="{1718A044-A6BC-BA4F-8BC8-5FF607FE666B}" type="presParOf" srcId="{631290A0-2E70-0347-8DDC-0A1EFBE72D25}" destId="{679BD9D0-2BA9-614C-A2F5-6B20E35B109F}" srcOrd="0" destOrd="0" presId="urn:microsoft.com/office/officeart/2005/8/layout/orgChart1"/>
    <dgm:cxn modelId="{716BB346-7D90-5A4B-8F85-B2FE92AF2661}" type="presParOf" srcId="{631290A0-2E70-0347-8DDC-0A1EFBE72D25}" destId="{BF0A578A-B885-4C40-B410-3A95FF2FB43D}" srcOrd="1" destOrd="0" presId="urn:microsoft.com/office/officeart/2005/8/layout/orgChart1"/>
    <dgm:cxn modelId="{4D6F2F93-1A90-2740-A883-E0A68603BEBF}" type="presParOf" srcId="{BF0A578A-B885-4C40-B410-3A95FF2FB43D}" destId="{9FA2CF5C-F665-B740-B93A-4D3595E7FF54}" srcOrd="0" destOrd="0" presId="urn:microsoft.com/office/officeart/2005/8/layout/orgChart1"/>
    <dgm:cxn modelId="{7EB7219B-A057-8246-B0C5-B18D70B3070E}" type="presParOf" srcId="{9FA2CF5C-F665-B740-B93A-4D3595E7FF54}" destId="{EBC92A5C-86FE-9742-BFA9-B53D0A664AD8}" srcOrd="0" destOrd="0" presId="urn:microsoft.com/office/officeart/2005/8/layout/orgChart1"/>
    <dgm:cxn modelId="{4B42A8BB-4E9A-DC44-B275-0CA43A823B3F}" type="presParOf" srcId="{9FA2CF5C-F665-B740-B93A-4D3595E7FF54}" destId="{A209817F-9C8F-1D4F-A8CB-84907DEF2102}" srcOrd="1" destOrd="0" presId="urn:microsoft.com/office/officeart/2005/8/layout/orgChart1"/>
    <dgm:cxn modelId="{228363D2-8CCD-334D-A032-B698C2C131AD}" type="presParOf" srcId="{BF0A578A-B885-4C40-B410-3A95FF2FB43D}" destId="{AB8EAB04-AF3C-C94D-9D28-7557958EE547}" srcOrd="1" destOrd="0" presId="urn:microsoft.com/office/officeart/2005/8/layout/orgChart1"/>
    <dgm:cxn modelId="{11B0C801-73FC-0746-8F24-FE78ECBD38CE}" type="presParOf" srcId="{AB8EAB04-AF3C-C94D-9D28-7557958EE547}" destId="{6E431DCE-F1BD-5B41-BA1A-38A12A6563EB}" srcOrd="0" destOrd="0" presId="urn:microsoft.com/office/officeart/2005/8/layout/orgChart1"/>
    <dgm:cxn modelId="{4FBE6F7F-483C-F64F-82E8-EE6EBA168702}" type="presParOf" srcId="{AB8EAB04-AF3C-C94D-9D28-7557958EE547}" destId="{49908ADE-E7DA-454C-B290-8006DFEFA5D3}" srcOrd="1" destOrd="0" presId="urn:microsoft.com/office/officeart/2005/8/layout/orgChart1"/>
    <dgm:cxn modelId="{1180189A-8820-1F40-9D58-331BCC64B0B4}" type="presParOf" srcId="{49908ADE-E7DA-454C-B290-8006DFEFA5D3}" destId="{ACC421D3-5121-7242-8FA1-AFB85A139FC4}" srcOrd="0" destOrd="0" presId="urn:microsoft.com/office/officeart/2005/8/layout/orgChart1"/>
    <dgm:cxn modelId="{9FB7D8B8-FBB8-464C-8F9C-AC35CD8F5DF5}" type="presParOf" srcId="{ACC421D3-5121-7242-8FA1-AFB85A139FC4}" destId="{71DB4FF2-E0E1-0841-BB4F-3D60E40C87D0}" srcOrd="0" destOrd="0" presId="urn:microsoft.com/office/officeart/2005/8/layout/orgChart1"/>
    <dgm:cxn modelId="{1A9FA22E-2EDE-024A-A457-ED8EA5B0B158}" type="presParOf" srcId="{ACC421D3-5121-7242-8FA1-AFB85A139FC4}" destId="{5A9CF046-7E3A-434F-ADBC-3C34AEA93DD3}" srcOrd="1" destOrd="0" presId="urn:microsoft.com/office/officeart/2005/8/layout/orgChart1"/>
    <dgm:cxn modelId="{16BA0F14-80B6-6C4D-A9FB-3095344A3971}" type="presParOf" srcId="{49908ADE-E7DA-454C-B290-8006DFEFA5D3}" destId="{5E0893CC-3B88-5549-A1FD-8C86AC089BB9}" srcOrd="1" destOrd="0" presId="urn:microsoft.com/office/officeart/2005/8/layout/orgChart1"/>
    <dgm:cxn modelId="{9B3A699B-24EC-FE4F-8335-A42A97500A46}" type="presParOf" srcId="{49908ADE-E7DA-454C-B290-8006DFEFA5D3}" destId="{1A998780-4F33-BE41-A970-A28BEC050932}" srcOrd="2" destOrd="0" presId="urn:microsoft.com/office/officeart/2005/8/layout/orgChart1"/>
    <dgm:cxn modelId="{77E41B3F-0344-D84C-A7C9-D0FEA6F89975}" type="presParOf" srcId="{BF0A578A-B885-4C40-B410-3A95FF2FB43D}" destId="{7C28E7E7-DD9B-0B42-A58D-79F10E43E4E7}" srcOrd="2" destOrd="0" presId="urn:microsoft.com/office/officeart/2005/8/layout/orgChart1"/>
    <dgm:cxn modelId="{8C54750B-B87B-9E4F-804A-47F49FB5AC72}" type="presParOf" srcId="{FF7F79B1-AB27-A743-90CF-C32EE5DCE913}" destId="{9A2A784C-3282-E548-A09F-F21F2FEB807A}" srcOrd="2" destOrd="0" presId="urn:microsoft.com/office/officeart/2005/8/layout/orgChart1"/>
    <dgm:cxn modelId="{59B81C73-302B-7348-8C09-7D28DBDE333B}" type="presParOf" srcId="{E378E6F4-2B4B-5247-9E25-79E3F0ADEAB0}" destId="{55420F63-B16C-844E-92BE-E579ADD0EE9F}" srcOrd="2" destOrd="0" presId="urn:microsoft.com/office/officeart/2005/8/layout/orgChart1"/>
    <dgm:cxn modelId="{2E045E17-E936-A041-97E0-0F0FEDF3DCDA}" type="presParOf" srcId="{353FC543-8991-0C4E-8147-EC7E8E147290}" destId="{EBA3DB83-2991-EC45-A6DA-4CE8BA92C9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8647F7-76AC-5142-942B-E9CD21493ADA}" type="doc">
      <dgm:prSet loTypeId="urn:microsoft.com/office/officeart/2005/8/layout/orgChart1" loCatId="" qsTypeId="urn:microsoft.com/office/officeart/2005/8/quickstyle/3D5" qsCatId="3D" csTypeId="urn:microsoft.com/office/officeart/2005/8/colors/accent1_2" csCatId="accent1" phldr="1"/>
      <dgm:spPr/>
      <dgm:t>
        <a:bodyPr/>
        <a:lstStyle/>
        <a:p>
          <a:endParaRPr lang="en-US"/>
        </a:p>
      </dgm:t>
    </dgm:pt>
    <dgm:pt modelId="{E7537099-DBC5-CC42-B115-A4D6A9A6F0A3}">
      <dgm:prSet phldrT="[Text]"/>
      <dgm:spPr/>
      <dgm:t>
        <a:bodyPr/>
        <a:lstStyle/>
        <a:p>
          <a:r>
            <a:rPr lang="en-US" dirty="0" smtClean="0"/>
            <a:t>Compute Node</a:t>
          </a:r>
          <a:endParaRPr lang="en-US" dirty="0"/>
        </a:p>
      </dgm:t>
    </dgm:pt>
    <dgm:pt modelId="{B81BCF5C-6733-8149-9110-971D2452ECCF}" type="parTrans" cxnId="{D54BA8F7-A735-8E45-8FD8-F6732CD8A6FD}">
      <dgm:prSet/>
      <dgm:spPr/>
      <dgm:t>
        <a:bodyPr/>
        <a:lstStyle/>
        <a:p>
          <a:endParaRPr lang="en-US"/>
        </a:p>
      </dgm:t>
    </dgm:pt>
    <dgm:pt modelId="{C63A9395-3F64-FF42-9F07-A1940DB0AC26}" type="sibTrans" cxnId="{D54BA8F7-A735-8E45-8FD8-F6732CD8A6FD}">
      <dgm:prSet/>
      <dgm:spPr/>
      <dgm:t>
        <a:bodyPr/>
        <a:lstStyle/>
        <a:p>
          <a:endParaRPr lang="en-US"/>
        </a:p>
      </dgm:t>
    </dgm:pt>
    <dgm:pt modelId="{5766F47F-D4F5-4C4D-8921-D7FF33542567}">
      <dgm:prSet phldrT="[Text]"/>
      <dgm:spPr/>
      <dgm:t>
        <a:bodyPr/>
        <a:lstStyle/>
        <a:p>
          <a:r>
            <a:rPr lang="en-US" dirty="0" smtClean="0"/>
            <a:t>Slices</a:t>
          </a:r>
          <a:endParaRPr lang="en-US" dirty="0"/>
        </a:p>
      </dgm:t>
    </dgm:pt>
    <dgm:pt modelId="{DE8B9B00-036E-FC41-9115-287E5EAF96D5}" type="parTrans" cxnId="{92674E5A-118F-684C-BA0E-21A30FE86D95}">
      <dgm:prSet/>
      <dgm:spPr>
        <a:ln>
          <a:solidFill>
            <a:srgbClr val="C00000"/>
          </a:solidFill>
        </a:ln>
      </dgm:spPr>
      <dgm:t>
        <a:bodyPr/>
        <a:lstStyle/>
        <a:p>
          <a:endParaRPr lang="en-US"/>
        </a:p>
      </dgm:t>
    </dgm:pt>
    <dgm:pt modelId="{965771B5-E34A-6B4D-89AA-64650689AFEC}" type="sibTrans" cxnId="{92674E5A-118F-684C-BA0E-21A30FE86D95}">
      <dgm:prSet/>
      <dgm:spPr/>
      <dgm:t>
        <a:bodyPr/>
        <a:lstStyle/>
        <a:p>
          <a:endParaRPr lang="en-US"/>
        </a:p>
      </dgm:t>
    </dgm:pt>
    <dgm:pt modelId="{9D38E52A-E037-384E-A444-47E8C96B6731}">
      <dgm:prSet phldrT="[Text]"/>
      <dgm:spPr>
        <a:solidFill>
          <a:schemeClr val="accent1">
            <a:lumMod val="50000"/>
          </a:schemeClr>
        </a:solidFill>
      </dgm:spPr>
      <dgm:t>
        <a:bodyPr/>
        <a:lstStyle/>
        <a:p>
          <a:r>
            <a:rPr lang="en-US" dirty="0" smtClean="0"/>
            <a:t>Disks</a:t>
          </a:r>
          <a:endParaRPr lang="en-US" dirty="0"/>
        </a:p>
      </dgm:t>
    </dgm:pt>
    <dgm:pt modelId="{6295FADD-2F36-9848-8E5C-C24690610183}" type="parTrans" cxnId="{5267F560-928C-9249-AF67-1AB1513E4A3D}">
      <dgm:prSet/>
      <dgm:spPr>
        <a:ln>
          <a:solidFill>
            <a:srgbClr val="C00000"/>
          </a:solidFill>
        </a:ln>
      </dgm:spPr>
      <dgm:t>
        <a:bodyPr/>
        <a:lstStyle/>
        <a:p>
          <a:endParaRPr lang="en-US"/>
        </a:p>
      </dgm:t>
    </dgm:pt>
    <dgm:pt modelId="{1821715E-23C5-124C-B5F1-8179E1898DB2}" type="sibTrans" cxnId="{5267F560-928C-9249-AF67-1AB1513E4A3D}">
      <dgm:prSet/>
      <dgm:spPr/>
      <dgm:t>
        <a:bodyPr/>
        <a:lstStyle/>
        <a:p>
          <a:endParaRPr lang="en-US"/>
        </a:p>
      </dgm:t>
    </dgm:pt>
    <dgm:pt modelId="{2AA5E016-9ED1-BB46-81E9-113C49BB1F34}">
      <dgm:prSet phldrT="[Text]"/>
      <dgm:spPr/>
      <dgm:t>
        <a:bodyPr/>
        <a:lstStyle/>
        <a:p>
          <a:r>
            <a:rPr lang="en-US" dirty="0" smtClean="0"/>
            <a:t>Columns</a:t>
          </a:r>
          <a:endParaRPr lang="en-US" dirty="0"/>
        </a:p>
      </dgm:t>
    </dgm:pt>
    <dgm:pt modelId="{DE44B360-D585-F24C-AE14-AB21F157B1DB}" type="parTrans" cxnId="{73DF87AD-A018-F346-AA3C-0584792A1486}">
      <dgm:prSet/>
      <dgm:spPr>
        <a:ln>
          <a:solidFill>
            <a:srgbClr val="C00000"/>
          </a:solidFill>
        </a:ln>
      </dgm:spPr>
      <dgm:t>
        <a:bodyPr/>
        <a:lstStyle/>
        <a:p>
          <a:endParaRPr lang="en-US"/>
        </a:p>
      </dgm:t>
    </dgm:pt>
    <dgm:pt modelId="{61114CC3-0A76-9A44-A4F0-949B40A2660C}" type="sibTrans" cxnId="{73DF87AD-A018-F346-AA3C-0584792A1486}">
      <dgm:prSet/>
      <dgm:spPr/>
      <dgm:t>
        <a:bodyPr/>
        <a:lstStyle/>
        <a:p>
          <a:endParaRPr lang="en-US"/>
        </a:p>
      </dgm:t>
    </dgm:pt>
    <dgm:pt modelId="{193AEBDD-C1C5-1443-AEDE-5095E58BDA15}">
      <dgm:prSet phldrT="[Text]"/>
      <dgm:spPr>
        <a:solidFill>
          <a:schemeClr val="accent1"/>
        </a:solidFill>
      </dgm:spPr>
      <dgm:t>
        <a:bodyPr/>
        <a:lstStyle/>
        <a:p>
          <a:r>
            <a:rPr lang="en-US" dirty="0" smtClean="0"/>
            <a:t>Blocks</a:t>
          </a:r>
          <a:endParaRPr lang="en-US" dirty="0"/>
        </a:p>
      </dgm:t>
    </dgm:pt>
    <dgm:pt modelId="{7BB7D11A-0D08-DF4A-B1D8-2A77193233AB}" type="parTrans" cxnId="{F2672332-96F7-3E4F-8160-7B8BD570A79C}">
      <dgm:prSet/>
      <dgm:spPr>
        <a:ln>
          <a:solidFill>
            <a:srgbClr val="C00000"/>
          </a:solidFill>
        </a:ln>
      </dgm:spPr>
      <dgm:t>
        <a:bodyPr/>
        <a:lstStyle/>
        <a:p>
          <a:endParaRPr lang="en-US"/>
        </a:p>
      </dgm:t>
    </dgm:pt>
    <dgm:pt modelId="{B1C53520-BD4A-5340-8200-7FD5F8DB9D80}" type="sibTrans" cxnId="{F2672332-96F7-3E4F-8160-7B8BD570A79C}">
      <dgm:prSet/>
      <dgm:spPr/>
      <dgm:t>
        <a:bodyPr/>
        <a:lstStyle/>
        <a:p>
          <a:endParaRPr lang="en-US"/>
        </a:p>
      </dgm:t>
    </dgm:pt>
    <dgm:pt modelId="{C33B2D75-0F4D-4F40-87CC-2D1960194CB1}" type="pres">
      <dgm:prSet presAssocID="{448647F7-76AC-5142-942B-E9CD21493ADA}" presName="hierChild1" presStyleCnt="0">
        <dgm:presLayoutVars>
          <dgm:orgChart val="1"/>
          <dgm:chPref val="1"/>
          <dgm:dir/>
          <dgm:animOne val="branch"/>
          <dgm:animLvl val="lvl"/>
          <dgm:resizeHandles/>
        </dgm:presLayoutVars>
      </dgm:prSet>
      <dgm:spPr/>
      <dgm:t>
        <a:bodyPr/>
        <a:lstStyle/>
        <a:p>
          <a:endParaRPr lang="en-US"/>
        </a:p>
      </dgm:t>
    </dgm:pt>
    <dgm:pt modelId="{353FC543-8991-0C4E-8147-EC7E8E147290}" type="pres">
      <dgm:prSet presAssocID="{E7537099-DBC5-CC42-B115-A4D6A9A6F0A3}" presName="hierRoot1" presStyleCnt="0">
        <dgm:presLayoutVars>
          <dgm:hierBranch val="init"/>
        </dgm:presLayoutVars>
      </dgm:prSet>
      <dgm:spPr/>
    </dgm:pt>
    <dgm:pt modelId="{8923353B-04AF-C74A-8B8A-0CB67422077A}" type="pres">
      <dgm:prSet presAssocID="{E7537099-DBC5-CC42-B115-A4D6A9A6F0A3}" presName="rootComposite1" presStyleCnt="0"/>
      <dgm:spPr/>
    </dgm:pt>
    <dgm:pt modelId="{0D05C0C0-5E19-A940-B43C-FAC27F344615}" type="pres">
      <dgm:prSet presAssocID="{E7537099-DBC5-CC42-B115-A4D6A9A6F0A3}" presName="rootText1" presStyleLbl="node0" presStyleIdx="0" presStyleCnt="1">
        <dgm:presLayoutVars>
          <dgm:chPref val="3"/>
        </dgm:presLayoutVars>
      </dgm:prSet>
      <dgm:spPr/>
      <dgm:t>
        <a:bodyPr/>
        <a:lstStyle/>
        <a:p>
          <a:endParaRPr lang="en-US"/>
        </a:p>
      </dgm:t>
    </dgm:pt>
    <dgm:pt modelId="{66DCD11F-883E-C746-AFAB-D765242C433D}" type="pres">
      <dgm:prSet presAssocID="{E7537099-DBC5-CC42-B115-A4D6A9A6F0A3}" presName="rootConnector1" presStyleLbl="node1" presStyleIdx="0" presStyleCnt="0"/>
      <dgm:spPr/>
      <dgm:t>
        <a:bodyPr/>
        <a:lstStyle/>
        <a:p>
          <a:endParaRPr lang="en-US"/>
        </a:p>
      </dgm:t>
    </dgm:pt>
    <dgm:pt modelId="{5BFB263F-7BCC-8049-81D5-906BF9FD894D}" type="pres">
      <dgm:prSet presAssocID="{E7537099-DBC5-CC42-B115-A4D6A9A6F0A3}" presName="hierChild2" presStyleCnt="0"/>
      <dgm:spPr/>
    </dgm:pt>
    <dgm:pt modelId="{F4A1B983-EB2A-D24E-943D-C9AAF0A49C20}" type="pres">
      <dgm:prSet presAssocID="{6295FADD-2F36-9848-8E5C-C24690610183}" presName="Name37" presStyleLbl="parChTrans1D2" presStyleIdx="0" presStyleCnt="1"/>
      <dgm:spPr/>
      <dgm:t>
        <a:bodyPr/>
        <a:lstStyle/>
        <a:p>
          <a:endParaRPr lang="en-US"/>
        </a:p>
      </dgm:t>
    </dgm:pt>
    <dgm:pt modelId="{E378E6F4-2B4B-5247-9E25-79E3F0ADEAB0}" type="pres">
      <dgm:prSet presAssocID="{9D38E52A-E037-384E-A444-47E8C96B6731}" presName="hierRoot2" presStyleCnt="0">
        <dgm:presLayoutVars>
          <dgm:hierBranch val="init"/>
        </dgm:presLayoutVars>
      </dgm:prSet>
      <dgm:spPr/>
    </dgm:pt>
    <dgm:pt modelId="{9AF0B321-8DB1-4546-BB2C-D7F3DAFDFE40}" type="pres">
      <dgm:prSet presAssocID="{9D38E52A-E037-384E-A444-47E8C96B6731}" presName="rootComposite" presStyleCnt="0"/>
      <dgm:spPr/>
    </dgm:pt>
    <dgm:pt modelId="{3284B33F-9CD2-814E-A154-476858A9050F}" type="pres">
      <dgm:prSet presAssocID="{9D38E52A-E037-384E-A444-47E8C96B6731}" presName="rootText" presStyleLbl="node2" presStyleIdx="0" presStyleCnt="1">
        <dgm:presLayoutVars>
          <dgm:chPref val="3"/>
        </dgm:presLayoutVars>
      </dgm:prSet>
      <dgm:spPr/>
      <dgm:t>
        <a:bodyPr/>
        <a:lstStyle/>
        <a:p>
          <a:endParaRPr lang="en-US"/>
        </a:p>
      </dgm:t>
    </dgm:pt>
    <dgm:pt modelId="{99491B73-CCE8-2A40-914D-59C5AA64EFA3}" type="pres">
      <dgm:prSet presAssocID="{9D38E52A-E037-384E-A444-47E8C96B6731}" presName="rootConnector" presStyleLbl="node2" presStyleIdx="0" presStyleCnt="1"/>
      <dgm:spPr/>
      <dgm:t>
        <a:bodyPr/>
        <a:lstStyle/>
        <a:p>
          <a:endParaRPr lang="en-US"/>
        </a:p>
      </dgm:t>
    </dgm:pt>
    <dgm:pt modelId="{FC14800C-D497-9D4A-B47A-8CF23994EA49}" type="pres">
      <dgm:prSet presAssocID="{9D38E52A-E037-384E-A444-47E8C96B6731}" presName="hierChild4" presStyleCnt="0"/>
      <dgm:spPr/>
    </dgm:pt>
    <dgm:pt modelId="{075F37C4-E2EE-374B-8B73-421C93BBD060}" type="pres">
      <dgm:prSet presAssocID="{DE8B9B00-036E-FC41-9115-287E5EAF96D5}" presName="Name37" presStyleLbl="parChTrans1D3" presStyleIdx="0" presStyleCnt="1"/>
      <dgm:spPr/>
      <dgm:t>
        <a:bodyPr/>
        <a:lstStyle/>
        <a:p>
          <a:endParaRPr lang="en-US"/>
        </a:p>
      </dgm:t>
    </dgm:pt>
    <dgm:pt modelId="{FF7F79B1-AB27-A743-90CF-C32EE5DCE913}" type="pres">
      <dgm:prSet presAssocID="{5766F47F-D4F5-4C4D-8921-D7FF33542567}" presName="hierRoot2" presStyleCnt="0">
        <dgm:presLayoutVars>
          <dgm:hierBranch val="init"/>
        </dgm:presLayoutVars>
      </dgm:prSet>
      <dgm:spPr/>
    </dgm:pt>
    <dgm:pt modelId="{4337915B-D221-E243-9EA4-11E735133648}" type="pres">
      <dgm:prSet presAssocID="{5766F47F-D4F5-4C4D-8921-D7FF33542567}" presName="rootComposite" presStyleCnt="0"/>
      <dgm:spPr/>
    </dgm:pt>
    <dgm:pt modelId="{B408EA29-D480-664C-975A-3A87FB0441BD}" type="pres">
      <dgm:prSet presAssocID="{5766F47F-D4F5-4C4D-8921-D7FF33542567}" presName="rootText" presStyleLbl="node3" presStyleIdx="0" presStyleCnt="1">
        <dgm:presLayoutVars>
          <dgm:chPref val="3"/>
        </dgm:presLayoutVars>
      </dgm:prSet>
      <dgm:spPr/>
      <dgm:t>
        <a:bodyPr/>
        <a:lstStyle/>
        <a:p>
          <a:endParaRPr lang="en-US"/>
        </a:p>
      </dgm:t>
    </dgm:pt>
    <dgm:pt modelId="{45D14419-75F3-5D4A-800F-2B33318F90C2}" type="pres">
      <dgm:prSet presAssocID="{5766F47F-D4F5-4C4D-8921-D7FF33542567}" presName="rootConnector" presStyleLbl="node3" presStyleIdx="0" presStyleCnt="1"/>
      <dgm:spPr/>
      <dgm:t>
        <a:bodyPr/>
        <a:lstStyle/>
        <a:p>
          <a:endParaRPr lang="en-US"/>
        </a:p>
      </dgm:t>
    </dgm:pt>
    <dgm:pt modelId="{631290A0-2E70-0347-8DDC-0A1EFBE72D25}" type="pres">
      <dgm:prSet presAssocID="{5766F47F-D4F5-4C4D-8921-D7FF33542567}" presName="hierChild4" presStyleCnt="0"/>
      <dgm:spPr/>
    </dgm:pt>
    <dgm:pt modelId="{679BD9D0-2BA9-614C-A2F5-6B20E35B109F}" type="pres">
      <dgm:prSet presAssocID="{DE44B360-D585-F24C-AE14-AB21F157B1DB}" presName="Name37" presStyleLbl="parChTrans1D4" presStyleIdx="0" presStyleCnt="2"/>
      <dgm:spPr/>
      <dgm:t>
        <a:bodyPr/>
        <a:lstStyle/>
        <a:p>
          <a:endParaRPr lang="en-US"/>
        </a:p>
      </dgm:t>
    </dgm:pt>
    <dgm:pt modelId="{BF0A578A-B885-4C40-B410-3A95FF2FB43D}" type="pres">
      <dgm:prSet presAssocID="{2AA5E016-9ED1-BB46-81E9-113C49BB1F34}" presName="hierRoot2" presStyleCnt="0">
        <dgm:presLayoutVars>
          <dgm:hierBranch val="hang"/>
        </dgm:presLayoutVars>
      </dgm:prSet>
      <dgm:spPr/>
    </dgm:pt>
    <dgm:pt modelId="{9FA2CF5C-F665-B740-B93A-4D3595E7FF54}" type="pres">
      <dgm:prSet presAssocID="{2AA5E016-9ED1-BB46-81E9-113C49BB1F34}" presName="rootComposite" presStyleCnt="0"/>
      <dgm:spPr/>
    </dgm:pt>
    <dgm:pt modelId="{EBC92A5C-86FE-9742-BFA9-B53D0A664AD8}" type="pres">
      <dgm:prSet presAssocID="{2AA5E016-9ED1-BB46-81E9-113C49BB1F34}" presName="rootText" presStyleLbl="node4" presStyleIdx="0" presStyleCnt="2">
        <dgm:presLayoutVars>
          <dgm:chPref val="3"/>
        </dgm:presLayoutVars>
      </dgm:prSet>
      <dgm:spPr/>
      <dgm:t>
        <a:bodyPr/>
        <a:lstStyle/>
        <a:p>
          <a:endParaRPr lang="en-US"/>
        </a:p>
      </dgm:t>
    </dgm:pt>
    <dgm:pt modelId="{A209817F-9C8F-1D4F-A8CB-84907DEF2102}" type="pres">
      <dgm:prSet presAssocID="{2AA5E016-9ED1-BB46-81E9-113C49BB1F34}" presName="rootConnector" presStyleLbl="node4" presStyleIdx="0" presStyleCnt="2"/>
      <dgm:spPr/>
      <dgm:t>
        <a:bodyPr/>
        <a:lstStyle/>
        <a:p>
          <a:endParaRPr lang="en-US"/>
        </a:p>
      </dgm:t>
    </dgm:pt>
    <dgm:pt modelId="{AB8EAB04-AF3C-C94D-9D28-7557958EE547}" type="pres">
      <dgm:prSet presAssocID="{2AA5E016-9ED1-BB46-81E9-113C49BB1F34}" presName="hierChild4" presStyleCnt="0"/>
      <dgm:spPr/>
    </dgm:pt>
    <dgm:pt modelId="{6E431DCE-F1BD-5B41-BA1A-38A12A6563EB}" type="pres">
      <dgm:prSet presAssocID="{7BB7D11A-0D08-DF4A-B1D8-2A77193233AB}" presName="Name48" presStyleLbl="parChTrans1D4" presStyleIdx="1" presStyleCnt="2"/>
      <dgm:spPr/>
      <dgm:t>
        <a:bodyPr/>
        <a:lstStyle/>
        <a:p>
          <a:endParaRPr lang="en-US"/>
        </a:p>
      </dgm:t>
    </dgm:pt>
    <dgm:pt modelId="{49908ADE-E7DA-454C-B290-8006DFEFA5D3}" type="pres">
      <dgm:prSet presAssocID="{193AEBDD-C1C5-1443-AEDE-5095E58BDA15}" presName="hierRoot2" presStyleCnt="0">
        <dgm:presLayoutVars>
          <dgm:hierBranch val="init"/>
        </dgm:presLayoutVars>
      </dgm:prSet>
      <dgm:spPr/>
    </dgm:pt>
    <dgm:pt modelId="{ACC421D3-5121-7242-8FA1-AFB85A139FC4}" type="pres">
      <dgm:prSet presAssocID="{193AEBDD-C1C5-1443-AEDE-5095E58BDA15}" presName="rootComposite" presStyleCnt="0"/>
      <dgm:spPr/>
    </dgm:pt>
    <dgm:pt modelId="{71DB4FF2-E0E1-0841-BB4F-3D60E40C87D0}" type="pres">
      <dgm:prSet presAssocID="{193AEBDD-C1C5-1443-AEDE-5095E58BDA15}" presName="rootText" presStyleLbl="node4" presStyleIdx="1" presStyleCnt="2" custLinFactNeighborX="-29404" custLinFactNeighborY="-2355">
        <dgm:presLayoutVars>
          <dgm:chPref val="3"/>
        </dgm:presLayoutVars>
      </dgm:prSet>
      <dgm:spPr/>
      <dgm:t>
        <a:bodyPr/>
        <a:lstStyle/>
        <a:p>
          <a:endParaRPr lang="en-US"/>
        </a:p>
      </dgm:t>
    </dgm:pt>
    <dgm:pt modelId="{5A9CF046-7E3A-434F-ADBC-3C34AEA93DD3}" type="pres">
      <dgm:prSet presAssocID="{193AEBDD-C1C5-1443-AEDE-5095E58BDA15}" presName="rootConnector" presStyleLbl="node4" presStyleIdx="1" presStyleCnt="2"/>
      <dgm:spPr/>
      <dgm:t>
        <a:bodyPr/>
        <a:lstStyle/>
        <a:p>
          <a:endParaRPr lang="en-US"/>
        </a:p>
      </dgm:t>
    </dgm:pt>
    <dgm:pt modelId="{5E0893CC-3B88-5549-A1FD-8C86AC089BB9}" type="pres">
      <dgm:prSet presAssocID="{193AEBDD-C1C5-1443-AEDE-5095E58BDA15}" presName="hierChild4" presStyleCnt="0"/>
      <dgm:spPr/>
    </dgm:pt>
    <dgm:pt modelId="{1A998780-4F33-BE41-A970-A28BEC050932}" type="pres">
      <dgm:prSet presAssocID="{193AEBDD-C1C5-1443-AEDE-5095E58BDA15}" presName="hierChild5" presStyleCnt="0"/>
      <dgm:spPr/>
    </dgm:pt>
    <dgm:pt modelId="{7C28E7E7-DD9B-0B42-A58D-79F10E43E4E7}" type="pres">
      <dgm:prSet presAssocID="{2AA5E016-9ED1-BB46-81E9-113C49BB1F34}" presName="hierChild5" presStyleCnt="0"/>
      <dgm:spPr/>
    </dgm:pt>
    <dgm:pt modelId="{9A2A784C-3282-E548-A09F-F21F2FEB807A}" type="pres">
      <dgm:prSet presAssocID="{5766F47F-D4F5-4C4D-8921-D7FF33542567}" presName="hierChild5" presStyleCnt="0"/>
      <dgm:spPr/>
    </dgm:pt>
    <dgm:pt modelId="{55420F63-B16C-844E-92BE-E579ADD0EE9F}" type="pres">
      <dgm:prSet presAssocID="{9D38E52A-E037-384E-A444-47E8C96B6731}" presName="hierChild5" presStyleCnt="0"/>
      <dgm:spPr/>
    </dgm:pt>
    <dgm:pt modelId="{EBA3DB83-2991-EC45-A6DA-4CE8BA92C977}" type="pres">
      <dgm:prSet presAssocID="{E7537099-DBC5-CC42-B115-A4D6A9A6F0A3}" presName="hierChild3" presStyleCnt="0"/>
      <dgm:spPr/>
    </dgm:pt>
  </dgm:ptLst>
  <dgm:cxnLst>
    <dgm:cxn modelId="{5267F560-928C-9249-AF67-1AB1513E4A3D}" srcId="{E7537099-DBC5-CC42-B115-A4D6A9A6F0A3}" destId="{9D38E52A-E037-384E-A444-47E8C96B6731}" srcOrd="0" destOrd="0" parTransId="{6295FADD-2F36-9848-8E5C-C24690610183}" sibTransId="{1821715E-23C5-124C-B5F1-8179E1898DB2}"/>
    <dgm:cxn modelId="{92674E5A-118F-684C-BA0E-21A30FE86D95}" srcId="{9D38E52A-E037-384E-A444-47E8C96B6731}" destId="{5766F47F-D4F5-4C4D-8921-D7FF33542567}" srcOrd="0" destOrd="0" parTransId="{DE8B9B00-036E-FC41-9115-287E5EAF96D5}" sibTransId="{965771B5-E34A-6B4D-89AA-64650689AFEC}"/>
    <dgm:cxn modelId="{0FFE8FFD-32F4-9247-B4B3-ECD2D55A45B7}" type="presOf" srcId="{E7537099-DBC5-CC42-B115-A4D6A9A6F0A3}" destId="{66DCD11F-883E-C746-AFAB-D765242C433D}" srcOrd="1" destOrd="0" presId="urn:microsoft.com/office/officeart/2005/8/layout/orgChart1"/>
    <dgm:cxn modelId="{EDC73C8D-B3D2-944A-96E3-D69A178E5CB3}" type="presOf" srcId="{9D38E52A-E037-384E-A444-47E8C96B6731}" destId="{3284B33F-9CD2-814E-A154-476858A9050F}" srcOrd="0" destOrd="0" presId="urn:microsoft.com/office/officeart/2005/8/layout/orgChart1"/>
    <dgm:cxn modelId="{ECF2F2C4-6F3A-5D40-AFBA-9B1A3AF90DE7}" type="presOf" srcId="{448647F7-76AC-5142-942B-E9CD21493ADA}" destId="{C33B2D75-0F4D-4F40-87CC-2D1960194CB1}" srcOrd="0" destOrd="0" presId="urn:microsoft.com/office/officeart/2005/8/layout/orgChart1"/>
    <dgm:cxn modelId="{5CC2233B-EAA5-8C48-8658-75E77F9EA20C}" type="presOf" srcId="{6295FADD-2F36-9848-8E5C-C24690610183}" destId="{F4A1B983-EB2A-D24E-943D-C9AAF0A49C20}" srcOrd="0" destOrd="0" presId="urn:microsoft.com/office/officeart/2005/8/layout/orgChart1"/>
    <dgm:cxn modelId="{D54BA8F7-A735-8E45-8FD8-F6732CD8A6FD}" srcId="{448647F7-76AC-5142-942B-E9CD21493ADA}" destId="{E7537099-DBC5-CC42-B115-A4D6A9A6F0A3}" srcOrd="0" destOrd="0" parTransId="{B81BCF5C-6733-8149-9110-971D2452ECCF}" sibTransId="{C63A9395-3F64-FF42-9F07-A1940DB0AC26}"/>
    <dgm:cxn modelId="{221576A8-BA40-1343-85F4-CB293BD9CB2C}" type="presOf" srcId="{5766F47F-D4F5-4C4D-8921-D7FF33542567}" destId="{B408EA29-D480-664C-975A-3A87FB0441BD}" srcOrd="0" destOrd="0" presId="urn:microsoft.com/office/officeart/2005/8/layout/orgChart1"/>
    <dgm:cxn modelId="{086E5801-0E90-8747-B29D-DAF95ED0F2BB}" type="presOf" srcId="{193AEBDD-C1C5-1443-AEDE-5095E58BDA15}" destId="{71DB4FF2-E0E1-0841-BB4F-3D60E40C87D0}" srcOrd="0" destOrd="0" presId="urn:microsoft.com/office/officeart/2005/8/layout/orgChart1"/>
    <dgm:cxn modelId="{468DBFC0-7BC8-E146-BCB8-C8B30E752463}" type="presOf" srcId="{2AA5E016-9ED1-BB46-81E9-113C49BB1F34}" destId="{EBC92A5C-86FE-9742-BFA9-B53D0A664AD8}" srcOrd="0" destOrd="0" presId="urn:microsoft.com/office/officeart/2005/8/layout/orgChart1"/>
    <dgm:cxn modelId="{73DF87AD-A018-F346-AA3C-0584792A1486}" srcId="{5766F47F-D4F5-4C4D-8921-D7FF33542567}" destId="{2AA5E016-9ED1-BB46-81E9-113C49BB1F34}" srcOrd="0" destOrd="0" parTransId="{DE44B360-D585-F24C-AE14-AB21F157B1DB}" sibTransId="{61114CC3-0A76-9A44-A4F0-949B40A2660C}"/>
    <dgm:cxn modelId="{C6A9DD3B-FDB9-E14D-A0BB-07FC021009AE}" type="presOf" srcId="{DE44B360-D585-F24C-AE14-AB21F157B1DB}" destId="{679BD9D0-2BA9-614C-A2F5-6B20E35B109F}" srcOrd="0" destOrd="0" presId="urn:microsoft.com/office/officeart/2005/8/layout/orgChart1"/>
    <dgm:cxn modelId="{A0DBB04B-DA62-B849-8296-BFDA14F2074E}" type="presOf" srcId="{E7537099-DBC5-CC42-B115-A4D6A9A6F0A3}" destId="{0D05C0C0-5E19-A940-B43C-FAC27F344615}" srcOrd="0" destOrd="0" presId="urn:microsoft.com/office/officeart/2005/8/layout/orgChart1"/>
    <dgm:cxn modelId="{941B1044-29FA-C445-8AAA-39BD1A320295}" type="presOf" srcId="{7BB7D11A-0D08-DF4A-B1D8-2A77193233AB}" destId="{6E431DCE-F1BD-5B41-BA1A-38A12A6563EB}" srcOrd="0" destOrd="0" presId="urn:microsoft.com/office/officeart/2005/8/layout/orgChart1"/>
    <dgm:cxn modelId="{830A9C42-6F56-B246-96CF-EDC74654353B}" type="presOf" srcId="{5766F47F-D4F5-4C4D-8921-D7FF33542567}" destId="{45D14419-75F3-5D4A-800F-2B33318F90C2}" srcOrd="1" destOrd="0" presId="urn:microsoft.com/office/officeart/2005/8/layout/orgChart1"/>
    <dgm:cxn modelId="{4D17653F-27AC-2148-8AA1-2905D7D411E1}" type="presOf" srcId="{9D38E52A-E037-384E-A444-47E8C96B6731}" destId="{99491B73-CCE8-2A40-914D-59C5AA64EFA3}" srcOrd="1" destOrd="0" presId="urn:microsoft.com/office/officeart/2005/8/layout/orgChart1"/>
    <dgm:cxn modelId="{F2672332-96F7-3E4F-8160-7B8BD570A79C}" srcId="{2AA5E016-9ED1-BB46-81E9-113C49BB1F34}" destId="{193AEBDD-C1C5-1443-AEDE-5095E58BDA15}" srcOrd="0" destOrd="0" parTransId="{7BB7D11A-0D08-DF4A-B1D8-2A77193233AB}" sibTransId="{B1C53520-BD4A-5340-8200-7FD5F8DB9D80}"/>
    <dgm:cxn modelId="{F465C6F4-99DB-E142-A7FE-152DC9911186}" type="presOf" srcId="{2AA5E016-9ED1-BB46-81E9-113C49BB1F34}" destId="{A209817F-9C8F-1D4F-A8CB-84907DEF2102}" srcOrd="1" destOrd="0" presId="urn:microsoft.com/office/officeart/2005/8/layout/orgChart1"/>
    <dgm:cxn modelId="{A4C7259A-F815-DD44-9997-6D7A890FD8FF}" type="presOf" srcId="{DE8B9B00-036E-FC41-9115-287E5EAF96D5}" destId="{075F37C4-E2EE-374B-8B73-421C93BBD060}" srcOrd="0" destOrd="0" presId="urn:microsoft.com/office/officeart/2005/8/layout/orgChart1"/>
    <dgm:cxn modelId="{25FE0A8B-5912-334B-B35F-CD3DFEB478B8}" type="presOf" srcId="{193AEBDD-C1C5-1443-AEDE-5095E58BDA15}" destId="{5A9CF046-7E3A-434F-ADBC-3C34AEA93DD3}" srcOrd="1" destOrd="0" presId="urn:microsoft.com/office/officeart/2005/8/layout/orgChart1"/>
    <dgm:cxn modelId="{83A0F5CB-AA93-D745-9371-E138DF2D3793}" type="presParOf" srcId="{C33B2D75-0F4D-4F40-87CC-2D1960194CB1}" destId="{353FC543-8991-0C4E-8147-EC7E8E147290}" srcOrd="0" destOrd="0" presId="urn:microsoft.com/office/officeart/2005/8/layout/orgChart1"/>
    <dgm:cxn modelId="{847B408D-C0DC-B249-81D9-5103E8D48EBD}" type="presParOf" srcId="{353FC543-8991-0C4E-8147-EC7E8E147290}" destId="{8923353B-04AF-C74A-8B8A-0CB67422077A}" srcOrd="0" destOrd="0" presId="urn:microsoft.com/office/officeart/2005/8/layout/orgChart1"/>
    <dgm:cxn modelId="{F39BE1C5-1533-A84C-A1F7-5E4837FD274C}" type="presParOf" srcId="{8923353B-04AF-C74A-8B8A-0CB67422077A}" destId="{0D05C0C0-5E19-A940-B43C-FAC27F344615}" srcOrd="0" destOrd="0" presId="urn:microsoft.com/office/officeart/2005/8/layout/orgChart1"/>
    <dgm:cxn modelId="{CD1BED11-7DC1-594D-83D3-50B1BA793330}" type="presParOf" srcId="{8923353B-04AF-C74A-8B8A-0CB67422077A}" destId="{66DCD11F-883E-C746-AFAB-D765242C433D}" srcOrd="1" destOrd="0" presId="urn:microsoft.com/office/officeart/2005/8/layout/orgChart1"/>
    <dgm:cxn modelId="{DA2EA621-EDAF-DF4D-981E-255CC417A4B6}" type="presParOf" srcId="{353FC543-8991-0C4E-8147-EC7E8E147290}" destId="{5BFB263F-7BCC-8049-81D5-906BF9FD894D}" srcOrd="1" destOrd="0" presId="urn:microsoft.com/office/officeart/2005/8/layout/orgChart1"/>
    <dgm:cxn modelId="{64EEFF0B-CD15-A34A-9AE4-7FAD57B6DCE1}" type="presParOf" srcId="{5BFB263F-7BCC-8049-81D5-906BF9FD894D}" destId="{F4A1B983-EB2A-D24E-943D-C9AAF0A49C20}" srcOrd="0" destOrd="0" presId="urn:microsoft.com/office/officeart/2005/8/layout/orgChart1"/>
    <dgm:cxn modelId="{5DA436E7-8797-8A4A-A6C4-DFBC34D52848}" type="presParOf" srcId="{5BFB263F-7BCC-8049-81D5-906BF9FD894D}" destId="{E378E6F4-2B4B-5247-9E25-79E3F0ADEAB0}" srcOrd="1" destOrd="0" presId="urn:microsoft.com/office/officeart/2005/8/layout/orgChart1"/>
    <dgm:cxn modelId="{268CD900-675A-E24C-AF92-671495138E24}" type="presParOf" srcId="{E378E6F4-2B4B-5247-9E25-79E3F0ADEAB0}" destId="{9AF0B321-8DB1-4546-BB2C-D7F3DAFDFE40}" srcOrd="0" destOrd="0" presId="urn:microsoft.com/office/officeart/2005/8/layout/orgChart1"/>
    <dgm:cxn modelId="{8A398E34-4E35-CA40-9DCD-AB3804A9E612}" type="presParOf" srcId="{9AF0B321-8DB1-4546-BB2C-D7F3DAFDFE40}" destId="{3284B33F-9CD2-814E-A154-476858A9050F}" srcOrd="0" destOrd="0" presId="urn:microsoft.com/office/officeart/2005/8/layout/orgChart1"/>
    <dgm:cxn modelId="{85F2E60C-D90D-6346-9EE2-D642B35BA91B}" type="presParOf" srcId="{9AF0B321-8DB1-4546-BB2C-D7F3DAFDFE40}" destId="{99491B73-CCE8-2A40-914D-59C5AA64EFA3}" srcOrd="1" destOrd="0" presId="urn:microsoft.com/office/officeart/2005/8/layout/orgChart1"/>
    <dgm:cxn modelId="{2B048DF1-D433-E149-9CA1-5A7A4B4753E2}" type="presParOf" srcId="{E378E6F4-2B4B-5247-9E25-79E3F0ADEAB0}" destId="{FC14800C-D497-9D4A-B47A-8CF23994EA49}" srcOrd="1" destOrd="0" presId="urn:microsoft.com/office/officeart/2005/8/layout/orgChart1"/>
    <dgm:cxn modelId="{886D5604-DF5D-864F-8AE1-081DD5103003}" type="presParOf" srcId="{FC14800C-D497-9D4A-B47A-8CF23994EA49}" destId="{075F37C4-E2EE-374B-8B73-421C93BBD060}" srcOrd="0" destOrd="0" presId="urn:microsoft.com/office/officeart/2005/8/layout/orgChart1"/>
    <dgm:cxn modelId="{E94F27B4-F3C1-0840-9DD2-F1A65DE4CF71}" type="presParOf" srcId="{FC14800C-D497-9D4A-B47A-8CF23994EA49}" destId="{FF7F79B1-AB27-A743-90CF-C32EE5DCE913}" srcOrd="1" destOrd="0" presId="urn:microsoft.com/office/officeart/2005/8/layout/orgChart1"/>
    <dgm:cxn modelId="{A2DDD0C0-792A-C24A-A44A-7275FD154492}" type="presParOf" srcId="{FF7F79B1-AB27-A743-90CF-C32EE5DCE913}" destId="{4337915B-D221-E243-9EA4-11E735133648}" srcOrd="0" destOrd="0" presId="urn:microsoft.com/office/officeart/2005/8/layout/orgChart1"/>
    <dgm:cxn modelId="{C33F0C9E-3FA9-BA4A-AF13-78157EC02712}" type="presParOf" srcId="{4337915B-D221-E243-9EA4-11E735133648}" destId="{B408EA29-D480-664C-975A-3A87FB0441BD}" srcOrd="0" destOrd="0" presId="urn:microsoft.com/office/officeart/2005/8/layout/orgChart1"/>
    <dgm:cxn modelId="{2EB2E9B3-7FF5-A747-8AA6-4F8E4B3E9ECB}" type="presParOf" srcId="{4337915B-D221-E243-9EA4-11E735133648}" destId="{45D14419-75F3-5D4A-800F-2B33318F90C2}" srcOrd="1" destOrd="0" presId="urn:microsoft.com/office/officeart/2005/8/layout/orgChart1"/>
    <dgm:cxn modelId="{FE0B6BDE-8923-C34B-AC34-2B9979D21178}" type="presParOf" srcId="{FF7F79B1-AB27-A743-90CF-C32EE5DCE913}" destId="{631290A0-2E70-0347-8DDC-0A1EFBE72D25}" srcOrd="1" destOrd="0" presId="urn:microsoft.com/office/officeart/2005/8/layout/orgChart1"/>
    <dgm:cxn modelId="{0DA91AD9-1B45-004C-B4E7-63B4AC696EA1}" type="presParOf" srcId="{631290A0-2E70-0347-8DDC-0A1EFBE72D25}" destId="{679BD9D0-2BA9-614C-A2F5-6B20E35B109F}" srcOrd="0" destOrd="0" presId="urn:microsoft.com/office/officeart/2005/8/layout/orgChart1"/>
    <dgm:cxn modelId="{8475003B-BAC4-D74E-981E-A3DEC2E203CE}" type="presParOf" srcId="{631290A0-2E70-0347-8DDC-0A1EFBE72D25}" destId="{BF0A578A-B885-4C40-B410-3A95FF2FB43D}" srcOrd="1" destOrd="0" presId="urn:microsoft.com/office/officeart/2005/8/layout/orgChart1"/>
    <dgm:cxn modelId="{3A426940-E939-CB41-819B-DCFC5093C5E8}" type="presParOf" srcId="{BF0A578A-B885-4C40-B410-3A95FF2FB43D}" destId="{9FA2CF5C-F665-B740-B93A-4D3595E7FF54}" srcOrd="0" destOrd="0" presId="urn:microsoft.com/office/officeart/2005/8/layout/orgChart1"/>
    <dgm:cxn modelId="{80DFB22A-8828-FD43-82CA-72ED8311216E}" type="presParOf" srcId="{9FA2CF5C-F665-B740-B93A-4D3595E7FF54}" destId="{EBC92A5C-86FE-9742-BFA9-B53D0A664AD8}" srcOrd="0" destOrd="0" presId="urn:microsoft.com/office/officeart/2005/8/layout/orgChart1"/>
    <dgm:cxn modelId="{4AB1C514-54E0-2141-B2E4-852301E0F175}" type="presParOf" srcId="{9FA2CF5C-F665-B740-B93A-4D3595E7FF54}" destId="{A209817F-9C8F-1D4F-A8CB-84907DEF2102}" srcOrd="1" destOrd="0" presId="urn:microsoft.com/office/officeart/2005/8/layout/orgChart1"/>
    <dgm:cxn modelId="{C020CA66-A38B-3F44-8D7B-CF5431EC549D}" type="presParOf" srcId="{BF0A578A-B885-4C40-B410-3A95FF2FB43D}" destId="{AB8EAB04-AF3C-C94D-9D28-7557958EE547}" srcOrd="1" destOrd="0" presId="urn:microsoft.com/office/officeart/2005/8/layout/orgChart1"/>
    <dgm:cxn modelId="{2A27848E-EE3B-6040-A5C3-12A087D84F9B}" type="presParOf" srcId="{AB8EAB04-AF3C-C94D-9D28-7557958EE547}" destId="{6E431DCE-F1BD-5B41-BA1A-38A12A6563EB}" srcOrd="0" destOrd="0" presId="urn:microsoft.com/office/officeart/2005/8/layout/orgChart1"/>
    <dgm:cxn modelId="{71BE3D71-3216-1545-8CF9-ED655FE6872E}" type="presParOf" srcId="{AB8EAB04-AF3C-C94D-9D28-7557958EE547}" destId="{49908ADE-E7DA-454C-B290-8006DFEFA5D3}" srcOrd="1" destOrd="0" presId="urn:microsoft.com/office/officeart/2005/8/layout/orgChart1"/>
    <dgm:cxn modelId="{C21ED5D5-407D-D242-9429-533C198D050B}" type="presParOf" srcId="{49908ADE-E7DA-454C-B290-8006DFEFA5D3}" destId="{ACC421D3-5121-7242-8FA1-AFB85A139FC4}" srcOrd="0" destOrd="0" presId="urn:microsoft.com/office/officeart/2005/8/layout/orgChart1"/>
    <dgm:cxn modelId="{8B923066-3921-484B-AEDC-67B8FE485101}" type="presParOf" srcId="{ACC421D3-5121-7242-8FA1-AFB85A139FC4}" destId="{71DB4FF2-E0E1-0841-BB4F-3D60E40C87D0}" srcOrd="0" destOrd="0" presId="urn:microsoft.com/office/officeart/2005/8/layout/orgChart1"/>
    <dgm:cxn modelId="{2CAB6CB8-9D8E-9B48-ABE6-60622936B06B}" type="presParOf" srcId="{ACC421D3-5121-7242-8FA1-AFB85A139FC4}" destId="{5A9CF046-7E3A-434F-ADBC-3C34AEA93DD3}" srcOrd="1" destOrd="0" presId="urn:microsoft.com/office/officeart/2005/8/layout/orgChart1"/>
    <dgm:cxn modelId="{E6D7C86A-BD97-3244-8E94-359BE0587B25}" type="presParOf" srcId="{49908ADE-E7DA-454C-B290-8006DFEFA5D3}" destId="{5E0893CC-3B88-5549-A1FD-8C86AC089BB9}" srcOrd="1" destOrd="0" presId="urn:microsoft.com/office/officeart/2005/8/layout/orgChart1"/>
    <dgm:cxn modelId="{6AD50E14-2C91-5D44-B380-A60C72FD6F47}" type="presParOf" srcId="{49908ADE-E7DA-454C-B290-8006DFEFA5D3}" destId="{1A998780-4F33-BE41-A970-A28BEC050932}" srcOrd="2" destOrd="0" presId="urn:microsoft.com/office/officeart/2005/8/layout/orgChart1"/>
    <dgm:cxn modelId="{BD5071E1-F37C-3149-A335-D6D0EC216B51}" type="presParOf" srcId="{BF0A578A-B885-4C40-B410-3A95FF2FB43D}" destId="{7C28E7E7-DD9B-0B42-A58D-79F10E43E4E7}" srcOrd="2" destOrd="0" presId="urn:microsoft.com/office/officeart/2005/8/layout/orgChart1"/>
    <dgm:cxn modelId="{4183DDC2-7097-054A-B38F-0690D8885FD1}" type="presParOf" srcId="{FF7F79B1-AB27-A743-90CF-C32EE5DCE913}" destId="{9A2A784C-3282-E548-A09F-F21F2FEB807A}" srcOrd="2" destOrd="0" presId="urn:microsoft.com/office/officeart/2005/8/layout/orgChart1"/>
    <dgm:cxn modelId="{A2C64509-4079-AF41-9A23-106CBF41DEA1}" type="presParOf" srcId="{E378E6F4-2B4B-5247-9E25-79E3F0ADEAB0}" destId="{55420F63-B16C-844E-92BE-E579ADD0EE9F}" srcOrd="2" destOrd="0" presId="urn:microsoft.com/office/officeart/2005/8/layout/orgChart1"/>
    <dgm:cxn modelId="{C005EBB1-BF25-BD45-8393-A86507679577}" type="presParOf" srcId="{353FC543-8991-0C4E-8147-EC7E8E147290}" destId="{EBA3DB83-2991-EC45-A6DA-4CE8BA92C9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8647F7-76AC-5142-942B-E9CD21493ADA}" type="doc">
      <dgm:prSet loTypeId="urn:microsoft.com/office/officeart/2005/8/layout/orgChart1" loCatId="" qsTypeId="urn:microsoft.com/office/officeart/2005/8/quickstyle/3D5" qsCatId="3D" csTypeId="urn:microsoft.com/office/officeart/2005/8/colors/accent1_2" csCatId="accent1" phldr="1"/>
      <dgm:spPr/>
      <dgm:t>
        <a:bodyPr/>
        <a:lstStyle/>
        <a:p>
          <a:endParaRPr lang="en-US"/>
        </a:p>
      </dgm:t>
    </dgm:pt>
    <dgm:pt modelId="{E7537099-DBC5-CC42-B115-A4D6A9A6F0A3}">
      <dgm:prSet phldrT="[Text]"/>
      <dgm:spPr/>
      <dgm:t>
        <a:bodyPr/>
        <a:lstStyle/>
        <a:p>
          <a:r>
            <a:rPr lang="en-US" dirty="0" smtClean="0"/>
            <a:t>Compute Node</a:t>
          </a:r>
          <a:endParaRPr lang="en-US" dirty="0"/>
        </a:p>
      </dgm:t>
    </dgm:pt>
    <dgm:pt modelId="{B81BCF5C-6733-8149-9110-971D2452ECCF}" type="parTrans" cxnId="{D54BA8F7-A735-8E45-8FD8-F6732CD8A6FD}">
      <dgm:prSet/>
      <dgm:spPr/>
      <dgm:t>
        <a:bodyPr/>
        <a:lstStyle/>
        <a:p>
          <a:endParaRPr lang="en-US"/>
        </a:p>
      </dgm:t>
    </dgm:pt>
    <dgm:pt modelId="{C63A9395-3F64-FF42-9F07-A1940DB0AC26}" type="sibTrans" cxnId="{D54BA8F7-A735-8E45-8FD8-F6732CD8A6FD}">
      <dgm:prSet/>
      <dgm:spPr/>
      <dgm:t>
        <a:bodyPr/>
        <a:lstStyle/>
        <a:p>
          <a:endParaRPr lang="en-US"/>
        </a:p>
      </dgm:t>
    </dgm:pt>
    <dgm:pt modelId="{5766F47F-D4F5-4C4D-8921-D7FF33542567}">
      <dgm:prSet phldrT="[Text]"/>
      <dgm:spPr/>
      <dgm:t>
        <a:bodyPr/>
        <a:lstStyle/>
        <a:p>
          <a:r>
            <a:rPr lang="en-US" dirty="0" smtClean="0"/>
            <a:t>Slices</a:t>
          </a:r>
          <a:endParaRPr lang="en-US" dirty="0"/>
        </a:p>
      </dgm:t>
    </dgm:pt>
    <dgm:pt modelId="{DE8B9B00-036E-FC41-9115-287E5EAF96D5}" type="parTrans" cxnId="{92674E5A-118F-684C-BA0E-21A30FE86D95}">
      <dgm:prSet/>
      <dgm:spPr>
        <a:ln>
          <a:solidFill>
            <a:srgbClr val="C00000"/>
          </a:solidFill>
        </a:ln>
      </dgm:spPr>
      <dgm:t>
        <a:bodyPr/>
        <a:lstStyle/>
        <a:p>
          <a:endParaRPr lang="en-US"/>
        </a:p>
      </dgm:t>
    </dgm:pt>
    <dgm:pt modelId="{965771B5-E34A-6B4D-89AA-64650689AFEC}" type="sibTrans" cxnId="{92674E5A-118F-684C-BA0E-21A30FE86D95}">
      <dgm:prSet/>
      <dgm:spPr/>
      <dgm:t>
        <a:bodyPr/>
        <a:lstStyle/>
        <a:p>
          <a:endParaRPr lang="en-US"/>
        </a:p>
      </dgm:t>
    </dgm:pt>
    <dgm:pt modelId="{9D38E52A-E037-384E-A444-47E8C96B6731}">
      <dgm:prSet phldrT="[Text]"/>
      <dgm:spPr/>
      <dgm:t>
        <a:bodyPr/>
        <a:lstStyle/>
        <a:p>
          <a:r>
            <a:rPr lang="en-US" dirty="0" smtClean="0"/>
            <a:t>Disks</a:t>
          </a:r>
          <a:endParaRPr lang="en-US" dirty="0"/>
        </a:p>
      </dgm:t>
    </dgm:pt>
    <dgm:pt modelId="{6295FADD-2F36-9848-8E5C-C24690610183}" type="parTrans" cxnId="{5267F560-928C-9249-AF67-1AB1513E4A3D}">
      <dgm:prSet/>
      <dgm:spPr>
        <a:ln>
          <a:solidFill>
            <a:srgbClr val="C00000"/>
          </a:solidFill>
        </a:ln>
      </dgm:spPr>
      <dgm:t>
        <a:bodyPr/>
        <a:lstStyle/>
        <a:p>
          <a:endParaRPr lang="en-US"/>
        </a:p>
      </dgm:t>
    </dgm:pt>
    <dgm:pt modelId="{1821715E-23C5-124C-B5F1-8179E1898DB2}" type="sibTrans" cxnId="{5267F560-928C-9249-AF67-1AB1513E4A3D}">
      <dgm:prSet/>
      <dgm:spPr/>
      <dgm:t>
        <a:bodyPr/>
        <a:lstStyle/>
        <a:p>
          <a:endParaRPr lang="en-US"/>
        </a:p>
      </dgm:t>
    </dgm:pt>
    <dgm:pt modelId="{2AA5E016-9ED1-BB46-81E9-113C49BB1F34}">
      <dgm:prSet phldrT="[Text]"/>
      <dgm:spPr>
        <a:solidFill>
          <a:schemeClr val="accent1">
            <a:lumMod val="50000"/>
          </a:schemeClr>
        </a:solidFill>
      </dgm:spPr>
      <dgm:t>
        <a:bodyPr/>
        <a:lstStyle/>
        <a:p>
          <a:r>
            <a:rPr lang="en-US" dirty="0" smtClean="0"/>
            <a:t>Columns</a:t>
          </a:r>
          <a:endParaRPr lang="en-US" dirty="0"/>
        </a:p>
      </dgm:t>
    </dgm:pt>
    <dgm:pt modelId="{DE44B360-D585-F24C-AE14-AB21F157B1DB}" type="parTrans" cxnId="{73DF87AD-A018-F346-AA3C-0584792A1486}">
      <dgm:prSet/>
      <dgm:spPr>
        <a:ln>
          <a:solidFill>
            <a:srgbClr val="C00000"/>
          </a:solidFill>
        </a:ln>
      </dgm:spPr>
      <dgm:t>
        <a:bodyPr/>
        <a:lstStyle/>
        <a:p>
          <a:endParaRPr lang="en-US"/>
        </a:p>
      </dgm:t>
    </dgm:pt>
    <dgm:pt modelId="{61114CC3-0A76-9A44-A4F0-949B40A2660C}" type="sibTrans" cxnId="{73DF87AD-A018-F346-AA3C-0584792A1486}">
      <dgm:prSet/>
      <dgm:spPr/>
      <dgm:t>
        <a:bodyPr/>
        <a:lstStyle/>
        <a:p>
          <a:endParaRPr lang="en-US"/>
        </a:p>
      </dgm:t>
    </dgm:pt>
    <dgm:pt modelId="{193AEBDD-C1C5-1443-AEDE-5095E58BDA15}">
      <dgm:prSet phldrT="[Text]"/>
      <dgm:spPr>
        <a:solidFill>
          <a:schemeClr val="accent1"/>
        </a:solidFill>
      </dgm:spPr>
      <dgm:t>
        <a:bodyPr/>
        <a:lstStyle/>
        <a:p>
          <a:r>
            <a:rPr lang="en-US" dirty="0" smtClean="0"/>
            <a:t>Blocks</a:t>
          </a:r>
          <a:endParaRPr lang="en-US" dirty="0"/>
        </a:p>
      </dgm:t>
    </dgm:pt>
    <dgm:pt modelId="{7BB7D11A-0D08-DF4A-B1D8-2A77193233AB}" type="parTrans" cxnId="{F2672332-96F7-3E4F-8160-7B8BD570A79C}">
      <dgm:prSet/>
      <dgm:spPr>
        <a:ln>
          <a:solidFill>
            <a:srgbClr val="C00000"/>
          </a:solidFill>
        </a:ln>
      </dgm:spPr>
      <dgm:t>
        <a:bodyPr/>
        <a:lstStyle/>
        <a:p>
          <a:endParaRPr lang="en-US"/>
        </a:p>
      </dgm:t>
    </dgm:pt>
    <dgm:pt modelId="{B1C53520-BD4A-5340-8200-7FD5F8DB9D80}" type="sibTrans" cxnId="{F2672332-96F7-3E4F-8160-7B8BD570A79C}">
      <dgm:prSet/>
      <dgm:spPr/>
      <dgm:t>
        <a:bodyPr/>
        <a:lstStyle/>
        <a:p>
          <a:endParaRPr lang="en-US"/>
        </a:p>
      </dgm:t>
    </dgm:pt>
    <dgm:pt modelId="{C33B2D75-0F4D-4F40-87CC-2D1960194CB1}" type="pres">
      <dgm:prSet presAssocID="{448647F7-76AC-5142-942B-E9CD21493ADA}" presName="hierChild1" presStyleCnt="0">
        <dgm:presLayoutVars>
          <dgm:orgChart val="1"/>
          <dgm:chPref val="1"/>
          <dgm:dir/>
          <dgm:animOne val="branch"/>
          <dgm:animLvl val="lvl"/>
          <dgm:resizeHandles/>
        </dgm:presLayoutVars>
      </dgm:prSet>
      <dgm:spPr/>
      <dgm:t>
        <a:bodyPr/>
        <a:lstStyle/>
        <a:p>
          <a:endParaRPr lang="en-US"/>
        </a:p>
      </dgm:t>
    </dgm:pt>
    <dgm:pt modelId="{353FC543-8991-0C4E-8147-EC7E8E147290}" type="pres">
      <dgm:prSet presAssocID="{E7537099-DBC5-CC42-B115-A4D6A9A6F0A3}" presName="hierRoot1" presStyleCnt="0">
        <dgm:presLayoutVars>
          <dgm:hierBranch val="init"/>
        </dgm:presLayoutVars>
      </dgm:prSet>
      <dgm:spPr/>
    </dgm:pt>
    <dgm:pt modelId="{8923353B-04AF-C74A-8B8A-0CB67422077A}" type="pres">
      <dgm:prSet presAssocID="{E7537099-DBC5-CC42-B115-A4D6A9A6F0A3}" presName="rootComposite1" presStyleCnt="0"/>
      <dgm:spPr/>
    </dgm:pt>
    <dgm:pt modelId="{0D05C0C0-5E19-A940-B43C-FAC27F344615}" type="pres">
      <dgm:prSet presAssocID="{E7537099-DBC5-CC42-B115-A4D6A9A6F0A3}" presName="rootText1" presStyleLbl="node0" presStyleIdx="0" presStyleCnt="1">
        <dgm:presLayoutVars>
          <dgm:chPref val="3"/>
        </dgm:presLayoutVars>
      </dgm:prSet>
      <dgm:spPr/>
      <dgm:t>
        <a:bodyPr/>
        <a:lstStyle/>
        <a:p>
          <a:endParaRPr lang="en-US"/>
        </a:p>
      </dgm:t>
    </dgm:pt>
    <dgm:pt modelId="{66DCD11F-883E-C746-AFAB-D765242C433D}" type="pres">
      <dgm:prSet presAssocID="{E7537099-DBC5-CC42-B115-A4D6A9A6F0A3}" presName="rootConnector1" presStyleLbl="node1" presStyleIdx="0" presStyleCnt="0"/>
      <dgm:spPr/>
      <dgm:t>
        <a:bodyPr/>
        <a:lstStyle/>
        <a:p>
          <a:endParaRPr lang="en-US"/>
        </a:p>
      </dgm:t>
    </dgm:pt>
    <dgm:pt modelId="{5BFB263F-7BCC-8049-81D5-906BF9FD894D}" type="pres">
      <dgm:prSet presAssocID="{E7537099-DBC5-CC42-B115-A4D6A9A6F0A3}" presName="hierChild2" presStyleCnt="0"/>
      <dgm:spPr/>
    </dgm:pt>
    <dgm:pt modelId="{F4A1B983-EB2A-D24E-943D-C9AAF0A49C20}" type="pres">
      <dgm:prSet presAssocID="{6295FADD-2F36-9848-8E5C-C24690610183}" presName="Name37" presStyleLbl="parChTrans1D2" presStyleIdx="0" presStyleCnt="1"/>
      <dgm:spPr/>
      <dgm:t>
        <a:bodyPr/>
        <a:lstStyle/>
        <a:p>
          <a:endParaRPr lang="en-US"/>
        </a:p>
      </dgm:t>
    </dgm:pt>
    <dgm:pt modelId="{E378E6F4-2B4B-5247-9E25-79E3F0ADEAB0}" type="pres">
      <dgm:prSet presAssocID="{9D38E52A-E037-384E-A444-47E8C96B6731}" presName="hierRoot2" presStyleCnt="0">
        <dgm:presLayoutVars>
          <dgm:hierBranch val="init"/>
        </dgm:presLayoutVars>
      </dgm:prSet>
      <dgm:spPr/>
    </dgm:pt>
    <dgm:pt modelId="{9AF0B321-8DB1-4546-BB2C-D7F3DAFDFE40}" type="pres">
      <dgm:prSet presAssocID="{9D38E52A-E037-384E-A444-47E8C96B6731}" presName="rootComposite" presStyleCnt="0"/>
      <dgm:spPr/>
    </dgm:pt>
    <dgm:pt modelId="{3284B33F-9CD2-814E-A154-476858A9050F}" type="pres">
      <dgm:prSet presAssocID="{9D38E52A-E037-384E-A444-47E8C96B6731}" presName="rootText" presStyleLbl="node2" presStyleIdx="0" presStyleCnt="1">
        <dgm:presLayoutVars>
          <dgm:chPref val="3"/>
        </dgm:presLayoutVars>
      </dgm:prSet>
      <dgm:spPr/>
      <dgm:t>
        <a:bodyPr/>
        <a:lstStyle/>
        <a:p>
          <a:endParaRPr lang="en-US"/>
        </a:p>
      </dgm:t>
    </dgm:pt>
    <dgm:pt modelId="{99491B73-CCE8-2A40-914D-59C5AA64EFA3}" type="pres">
      <dgm:prSet presAssocID="{9D38E52A-E037-384E-A444-47E8C96B6731}" presName="rootConnector" presStyleLbl="node2" presStyleIdx="0" presStyleCnt="1"/>
      <dgm:spPr/>
      <dgm:t>
        <a:bodyPr/>
        <a:lstStyle/>
        <a:p>
          <a:endParaRPr lang="en-US"/>
        </a:p>
      </dgm:t>
    </dgm:pt>
    <dgm:pt modelId="{FC14800C-D497-9D4A-B47A-8CF23994EA49}" type="pres">
      <dgm:prSet presAssocID="{9D38E52A-E037-384E-A444-47E8C96B6731}" presName="hierChild4" presStyleCnt="0"/>
      <dgm:spPr/>
    </dgm:pt>
    <dgm:pt modelId="{075F37C4-E2EE-374B-8B73-421C93BBD060}" type="pres">
      <dgm:prSet presAssocID="{DE8B9B00-036E-FC41-9115-287E5EAF96D5}" presName="Name37" presStyleLbl="parChTrans1D3" presStyleIdx="0" presStyleCnt="1"/>
      <dgm:spPr/>
      <dgm:t>
        <a:bodyPr/>
        <a:lstStyle/>
        <a:p>
          <a:endParaRPr lang="en-US"/>
        </a:p>
      </dgm:t>
    </dgm:pt>
    <dgm:pt modelId="{FF7F79B1-AB27-A743-90CF-C32EE5DCE913}" type="pres">
      <dgm:prSet presAssocID="{5766F47F-D4F5-4C4D-8921-D7FF33542567}" presName="hierRoot2" presStyleCnt="0">
        <dgm:presLayoutVars>
          <dgm:hierBranch val="init"/>
        </dgm:presLayoutVars>
      </dgm:prSet>
      <dgm:spPr/>
    </dgm:pt>
    <dgm:pt modelId="{4337915B-D221-E243-9EA4-11E735133648}" type="pres">
      <dgm:prSet presAssocID="{5766F47F-D4F5-4C4D-8921-D7FF33542567}" presName="rootComposite" presStyleCnt="0"/>
      <dgm:spPr/>
    </dgm:pt>
    <dgm:pt modelId="{B408EA29-D480-664C-975A-3A87FB0441BD}" type="pres">
      <dgm:prSet presAssocID="{5766F47F-D4F5-4C4D-8921-D7FF33542567}" presName="rootText" presStyleLbl="node3" presStyleIdx="0" presStyleCnt="1">
        <dgm:presLayoutVars>
          <dgm:chPref val="3"/>
        </dgm:presLayoutVars>
      </dgm:prSet>
      <dgm:spPr/>
      <dgm:t>
        <a:bodyPr/>
        <a:lstStyle/>
        <a:p>
          <a:endParaRPr lang="en-US"/>
        </a:p>
      </dgm:t>
    </dgm:pt>
    <dgm:pt modelId="{45D14419-75F3-5D4A-800F-2B33318F90C2}" type="pres">
      <dgm:prSet presAssocID="{5766F47F-D4F5-4C4D-8921-D7FF33542567}" presName="rootConnector" presStyleLbl="node3" presStyleIdx="0" presStyleCnt="1"/>
      <dgm:spPr/>
      <dgm:t>
        <a:bodyPr/>
        <a:lstStyle/>
        <a:p>
          <a:endParaRPr lang="en-US"/>
        </a:p>
      </dgm:t>
    </dgm:pt>
    <dgm:pt modelId="{631290A0-2E70-0347-8DDC-0A1EFBE72D25}" type="pres">
      <dgm:prSet presAssocID="{5766F47F-D4F5-4C4D-8921-D7FF33542567}" presName="hierChild4" presStyleCnt="0"/>
      <dgm:spPr/>
    </dgm:pt>
    <dgm:pt modelId="{679BD9D0-2BA9-614C-A2F5-6B20E35B109F}" type="pres">
      <dgm:prSet presAssocID="{DE44B360-D585-F24C-AE14-AB21F157B1DB}" presName="Name37" presStyleLbl="parChTrans1D4" presStyleIdx="0" presStyleCnt="2"/>
      <dgm:spPr/>
      <dgm:t>
        <a:bodyPr/>
        <a:lstStyle/>
        <a:p>
          <a:endParaRPr lang="en-US"/>
        </a:p>
      </dgm:t>
    </dgm:pt>
    <dgm:pt modelId="{BF0A578A-B885-4C40-B410-3A95FF2FB43D}" type="pres">
      <dgm:prSet presAssocID="{2AA5E016-9ED1-BB46-81E9-113C49BB1F34}" presName="hierRoot2" presStyleCnt="0">
        <dgm:presLayoutVars>
          <dgm:hierBranch val="hang"/>
        </dgm:presLayoutVars>
      </dgm:prSet>
      <dgm:spPr/>
    </dgm:pt>
    <dgm:pt modelId="{9FA2CF5C-F665-B740-B93A-4D3595E7FF54}" type="pres">
      <dgm:prSet presAssocID="{2AA5E016-9ED1-BB46-81E9-113C49BB1F34}" presName="rootComposite" presStyleCnt="0"/>
      <dgm:spPr/>
    </dgm:pt>
    <dgm:pt modelId="{EBC92A5C-86FE-9742-BFA9-B53D0A664AD8}" type="pres">
      <dgm:prSet presAssocID="{2AA5E016-9ED1-BB46-81E9-113C49BB1F34}" presName="rootText" presStyleLbl="node4" presStyleIdx="0" presStyleCnt="2">
        <dgm:presLayoutVars>
          <dgm:chPref val="3"/>
        </dgm:presLayoutVars>
      </dgm:prSet>
      <dgm:spPr/>
      <dgm:t>
        <a:bodyPr/>
        <a:lstStyle/>
        <a:p>
          <a:endParaRPr lang="en-US"/>
        </a:p>
      </dgm:t>
    </dgm:pt>
    <dgm:pt modelId="{A209817F-9C8F-1D4F-A8CB-84907DEF2102}" type="pres">
      <dgm:prSet presAssocID="{2AA5E016-9ED1-BB46-81E9-113C49BB1F34}" presName="rootConnector" presStyleLbl="node4" presStyleIdx="0" presStyleCnt="2"/>
      <dgm:spPr/>
      <dgm:t>
        <a:bodyPr/>
        <a:lstStyle/>
        <a:p>
          <a:endParaRPr lang="en-US"/>
        </a:p>
      </dgm:t>
    </dgm:pt>
    <dgm:pt modelId="{AB8EAB04-AF3C-C94D-9D28-7557958EE547}" type="pres">
      <dgm:prSet presAssocID="{2AA5E016-9ED1-BB46-81E9-113C49BB1F34}" presName="hierChild4" presStyleCnt="0"/>
      <dgm:spPr/>
    </dgm:pt>
    <dgm:pt modelId="{6E431DCE-F1BD-5B41-BA1A-38A12A6563EB}" type="pres">
      <dgm:prSet presAssocID="{7BB7D11A-0D08-DF4A-B1D8-2A77193233AB}" presName="Name48" presStyleLbl="parChTrans1D4" presStyleIdx="1" presStyleCnt="2"/>
      <dgm:spPr/>
      <dgm:t>
        <a:bodyPr/>
        <a:lstStyle/>
        <a:p>
          <a:endParaRPr lang="en-US"/>
        </a:p>
      </dgm:t>
    </dgm:pt>
    <dgm:pt modelId="{49908ADE-E7DA-454C-B290-8006DFEFA5D3}" type="pres">
      <dgm:prSet presAssocID="{193AEBDD-C1C5-1443-AEDE-5095E58BDA15}" presName="hierRoot2" presStyleCnt="0">
        <dgm:presLayoutVars>
          <dgm:hierBranch val="init"/>
        </dgm:presLayoutVars>
      </dgm:prSet>
      <dgm:spPr/>
    </dgm:pt>
    <dgm:pt modelId="{ACC421D3-5121-7242-8FA1-AFB85A139FC4}" type="pres">
      <dgm:prSet presAssocID="{193AEBDD-C1C5-1443-AEDE-5095E58BDA15}" presName="rootComposite" presStyleCnt="0"/>
      <dgm:spPr/>
    </dgm:pt>
    <dgm:pt modelId="{71DB4FF2-E0E1-0841-BB4F-3D60E40C87D0}" type="pres">
      <dgm:prSet presAssocID="{193AEBDD-C1C5-1443-AEDE-5095E58BDA15}" presName="rootText" presStyleLbl="node4" presStyleIdx="1" presStyleCnt="2" custLinFactNeighborX="-29404" custLinFactNeighborY="-2355">
        <dgm:presLayoutVars>
          <dgm:chPref val="3"/>
        </dgm:presLayoutVars>
      </dgm:prSet>
      <dgm:spPr/>
      <dgm:t>
        <a:bodyPr/>
        <a:lstStyle/>
        <a:p>
          <a:endParaRPr lang="en-US"/>
        </a:p>
      </dgm:t>
    </dgm:pt>
    <dgm:pt modelId="{5A9CF046-7E3A-434F-ADBC-3C34AEA93DD3}" type="pres">
      <dgm:prSet presAssocID="{193AEBDD-C1C5-1443-AEDE-5095E58BDA15}" presName="rootConnector" presStyleLbl="node4" presStyleIdx="1" presStyleCnt="2"/>
      <dgm:spPr/>
      <dgm:t>
        <a:bodyPr/>
        <a:lstStyle/>
        <a:p>
          <a:endParaRPr lang="en-US"/>
        </a:p>
      </dgm:t>
    </dgm:pt>
    <dgm:pt modelId="{5E0893CC-3B88-5549-A1FD-8C86AC089BB9}" type="pres">
      <dgm:prSet presAssocID="{193AEBDD-C1C5-1443-AEDE-5095E58BDA15}" presName="hierChild4" presStyleCnt="0"/>
      <dgm:spPr/>
    </dgm:pt>
    <dgm:pt modelId="{1A998780-4F33-BE41-A970-A28BEC050932}" type="pres">
      <dgm:prSet presAssocID="{193AEBDD-C1C5-1443-AEDE-5095E58BDA15}" presName="hierChild5" presStyleCnt="0"/>
      <dgm:spPr/>
    </dgm:pt>
    <dgm:pt modelId="{7C28E7E7-DD9B-0B42-A58D-79F10E43E4E7}" type="pres">
      <dgm:prSet presAssocID="{2AA5E016-9ED1-BB46-81E9-113C49BB1F34}" presName="hierChild5" presStyleCnt="0"/>
      <dgm:spPr/>
    </dgm:pt>
    <dgm:pt modelId="{9A2A784C-3282-E548-A09F-F21F2FEB807A}" type="pres">
      <dgm:prSet presAssocID="{5766F47F-D4F5-4C4D-8921-D7FF33542567}" presName="hierChild5" presStyleCnt="0"/>
      <dgm:spPr/>
    </dgm:pt>
    <dgm:pt modelId="{55420F63-B16C-844E-92BE-E579ADD0EE9F}" type="pres">
      <dgm:prSet presAssocID="{9D38E52A-E037-384E-A444-47E8C96B6731}" presName="hierChild5" presStyleCnt="0"/>
      <dgm:spPr/>
    </dgm:pt>
    <dgm:pt modelId="{EBA3DB83-2991-EC45-A6DA-4CE8BA92C977}" type="pres">
      <dgm:prSet presAssocID="{E7537099-DBC5-CC42-B115-A4D6A9A6F0A3}" presName="hierChild3" presStyleCnt="0"/>
      <dgm:spPr/>
    </dgm:pt>
  </dgm:ptLst>
  <dgm:cxnLst>
    <dgm:cxn modelId="{5267F560-928C-9249-AF67-1AB1513E4A3D}" srcId="{E7537099-DBC5-CC42-B115-A4D6A9A6F0A3}" destId="{9D38E52A-E037-384E-A444-47E8C96B6731}" srcOrd="0" destOrd="0" parTransId="{6295FADD-2F36-9848-8E5C-C24690610183}" sibTransId="{1821715E-23C5-124C-B5F1-8179E1898DB2}"/>
    <dgm:cxn modelId="{92674E5A-118F-684C-BA0E-21A30FE86D95}" srcId="{9D38E52A-E037-384E-A444-47E8C96B6731}" destId="{5766F47F-D4F5-4C4D-8921-D7FF33542567}" srcOrd="0" destOrd="0" parTransId="{DE8B9B00-036E-FC41-9115-287E5EAF96D5}" sibTransId="{965771B5-E34A-6B4D-89AA-64650689AFEC}"/>
    <dgm:cxn modelId="{D464057B-5480-A445-853E-4D52FEA1A1DB}" type="presOf" srcId="{9D38E52A-E037-384E-A444-47E8C96B6731}" destId="{99491B73-CCE8-2A40-914D-59C5AA64EFA3}" srcOrd="1" destOrd="0" presId="urn:microsoft.com/office/officeart/2005/8/layout/orgChart1"/>
    <dgm:cxn modelId="{8A71D769-133A-794C-96E4-C2344AFCE34D}" type="presOf" srcId="{5766F47F-D4F5-4C4D-8921-D7FF33542567}" destId="{B408EA29-D480-664C-975A-3A87FB0441BD}" srcOrd="0" destOrd="0" presId="urn:microsoft.com/office/officeart/2005/8/layout/orgChart1"/>
    <dgm:cxn modelId="{4AF1DF2A-43E0-384D-8A6B-2BEC6841D928}" type="presOf" srcId="{6295FADD-2F36-9848-8E5C-C24690610183}" destId="{F4A1B983-EB2A-D24E-943D-C9AAF0A49C20}" srcOrd="0" destOrd="0" presId="urn:microsoft.com/office/officeart/2005/8/layout/orgChart1"/>
    <dgm:cxn modelId="{BA785E1C-A4D0-E941-A0C0-8A43DFC35607}" type="presOf" srcId="{DE8B9B00-036E-FC41-9115-287E5EAF96D5}" destId="{075F37C4-E2EE-374B-8B73-421C93BBD060}" srcOrd="0" destOrd="0" presId="urn:microsoft.com/office/officeart/2005/8/layout/orgChart1"/>
    <dgm:cxn modelId="{D54BA8F7-A735-8E45-8FD8-F6732CD8A6FD}" srcId="{448647F7-76AC-5142-942B-E9CD21493ADA}" destId="{E7537099-DBC5-CC42-B115-A4D6A9A6F0A3}" srcOrd="0" destOrd="0" parTransId="{B81BCF5C-6733-8149-9110-971D2452ECCF}" sibTransId="{C63A9395-3F64-FF42-9F07-A1940DB0AC26}"/>
    <dgm:cxn modelId="{20F8E787-F1F4-2843-A393-46AB9106A330}" type="presOf" srcId="{9D38E52A-E037-384E-A444-47E8C96B6731}" destId="{3284B33F-9CD2-814E-A154-476858A9050F}" srcOrd="0" destOrd="0" presId="urn:microsoft.com/office/officeart/2005/8/layout/orgChart1"/>
    <dgm:cxn modelId="{73DF87AD-A018-F346-AA3C-0584792A1486}" srcId="{5766F47F-D4F5-4C4D-8921-D7FF33542567}" destId="{2AA5E016-9ED1-BB46-81E9-113C49BB1F34}" srcOrd="0" destOrd="0" parTransId="{DE44B360-D585-F24C-AE14-AB21F157B1DB}" sibTransId="{61114CC3-0A76-9A44-A4F0-949B40A2660C}"/>
    <dgm:cxn modelId="{57A18514-D9BE-E243-9D6B-04AABB60A141}" type="presOf" srcId="{DE44B360-D585-F24C-AE14-AB21F157B1DB}" destId="{679BD9D0-2BA9-614C-A2F5-6B20E35B109F}" srcOrd="0" destOrd="0" presId="urn:microsoft.com/office/officeart/2005/8/layout/orgChart1"/>
    <dgm:cxn modelId="{591EE89E-1A33-BF4C-8158-1658985113F2}" type="presOf" srcId="{E7537099-DBC5-CC42-B115-A4D6A9A6F0A3}" destId="{66DCD11F-883E-C746-AFAB-D765242C433D}" srcOrd="1" destOrd="0" presId="urn:microsoft.com/office/officeart/2005/8/layout/orgChart1"/>
    <dgm:cxn modelId="{CE5DFE30-51C1-5D41-98A0-EA72BEC7F385}" type="presOf" srcId="{5766F47F-D4F5-4C4D-8921-D7FF33542567}" destId="{45D14419-75F3-5D4A-800F-2B33318F90C2}" srcOrd="1" destOrd="0" presId="urn:microsoft.com/office/officeart/2005/8/layout/orgChart1"/>
    <dgm:cxn modelId="{8107CE5C-C963-444B-A14D-FB4B3E0DA08A}" type="presOf" srcId="{7BB7D11A-0D08-DF4A-B1D8-2A77193233AB}" destId="{6E431DCE-F1BD-5B41-BA1A-38A12A6563EB}" srcOrd="0" destOrd="0" presId="urn:microsoft.com/office/officeart/2005/8/layout/orgChart1"/>
    <dgm:cxn modelId="{DE40B92E-205B-DF43-BD9F-E3FC9D7AF5F6}" type="presOf" srcId="{193AEBDD-C1C5-1443-AEDE-5095E58BDA15}" destId="{5A9CF046-7E3A-434F-ADBC-3C34AEA93DD3}" srcOrd="1" destOrd="0" presId="urn:microsoft.com/office/officeart/2005/8/layout/orgChart1"/>
    <dgm:cxn modelId="{580984FE-CA68-DC4E-AA41-60A11A286D7D}" type="presOf" srcId="{193AEBDD-C1C5-1443-AEDE-5095E58BDA15}" destId="{71DB4FF2-E0E1-0841-BB4F-3D60E40C87D0}" srcOrd="0" destOrd="0" presId="urn:microsoft.com/office/officeart/2005/8/layout/orgChart1"/>
    <dgm:cxn modelId="{A06D49EA-52AB-2640-85A5-F55ED46C3655}" type="presOf" srcId="{448647F7-76AC-5142-942B-E9CD21493ADA}" destId="{C33B2D75-0F4D-4F40-87CC-2D1960194CB1}" srcOrd="0" destOrd="0" presId="urn:microsoft.com/office/officeart/2005/8/layout/orgChart1"/>
    <dgm:cxn modelId="{E12745B7-7D29-6944-B2F3-DF9AE33B191B}" type="presOf" srcId="{2AA5E016-9ED1-BB46-81E9-113C49BB1F34}" destId="{A209817F-9C8F-1D4F-A8CB-84907DEF2102}" srcOrd="1" destOrd="0" presId="urn:microsoft.com/office/officeart/2005/8/layout/orgChart1"/>
    <dgm:cxn modelId="{F2672332-96F7-3E4F-8160-7B8BD570A79C}" srcId="{2AA5E016-9ED1-BB46-81E9-113C49BB1F34}" destId="{193AEBDD-C1C5-1443-AEDE-5095E58BDA15}" srcOrd="0" destOrd="0" parTransId="{7BB7D11A-0D08-DF4A-B1D8-2A77193233AB}" sibTransId="{B1C53520-BD4A-5340-8200-7FD5F8DB9D80}"/>
    <dgm:cxn modelId="{86DA85C2-6675-9946-9BB4-06E0FB8A4B62}" type="presOf" srcId="{E7537099-DBC5-CC42-B115-A4D6A9A6F0A3}" destId="{0D05C0C0-5E19-A940-B43C-FAC27F344615}" srcOrd="0" destOrd="0" presId="urn:microsoft.com/office/officeart/2005/8/layout/orgChart1"/>
    <dgm:cxn modelId="{FFC830E0-0C83-4141-A0B0-9CA458EE2737}" type="presOf" srcId="{2AA5E016-9ED1-BB46-81E9-113C49BB1F34}" destId="{EBC92A5C-86FE-9742-BFA9-B53D0A664AD8}" srcOrd="0" destOrd="0" presId="urn:microsoft.com/office/officeart/2005/8/layout/orgChart1"/>
    <dgm:cxn modelId="{211402F2-CA13-134C-B92D-B901DED65448}" type="presParOf" srcId="{C33B2D75-0F4D-4F40-87CC-2D1960194CB1}" destId="{353FC543-8991-0C4E-8147-EC7E8E147290}" srcOrd="0" destOrd="0" presId="urn:microsoft.com/office/officeart/2005/8/layout/orgChart1"/>
    <dgm:cxn modelId="{15566FCA-4DDE-1C4D-88C7-91C2DA0A77BD}" type="presParOf" srcId="{353FC543-8991-0C4E-8147-EC7E8E147290}" destId="{8923353B-04AF-C74A-8B8A-0CB67422077A}" srcOrd="0" destOrd="0" presId="urn:microsoft.com/office/officeart/2005/8/layout/orgChart1"/>
    <dgm:cxn modelId="{03D0311E-6494-2744-9701-A6F5FFBC4A8D}" type="presParOf" srcId="{8923353B-04AF-C74A-8B8A-0CB67422077A}" destId="{0D05C0C0-5E19-A940-B43C-FAC27F344615}" srcOrd="0" destOrd="0" presId="urn:microsoft.com/office/officeart/2005/8/layout/orgChart1"/>
    <dgm:cxn modelId="{2084A02E-0BFB-DE4B-971E-99DAD6E6DCEC}" type="presParOf" srcId="{8923353B-04AF-C74A-8B8A-0CB67422077A}" destId="{66DCD11F-883E-C746-AFAB-D765242C433D}" srcOrd="1" destOrd="0" presId="urn:microsoft.com/office/officeart/2005/8/layout/orgChart1"/>
    <dgm:cxn modelId="{0CC71E9F-D950-E246-9FB4-A8EFB19C7F5C}" type="presParOf" srcId="{353FC543-8991-0C4E-8147-EC7E8E147290}" destId="{5BFB263F-7BCC-8049-81D5-906BF9FD894D}" srcOrd="1" destOrd="0" presId="urn:microsoft.com/office/officeart/2005/8/layout/orgChart1"/>
    <dgm:cxn modelId="{436182B4-DD60-124B-B2B6-83EA83D81552}" type="presParOf" srcId="{5BFB263F-7BCC-8049-81D5-906BF9FD894D}" destId="{F4A1B983-EB2A-D24E-943D-C9AAF0A49C20}" srcOrd="0" destOrd="0" presId="urn:microsoft.com/office/officeart/2005/8/layout/orgChart1"/>
    <dgm:cxn modelId="{D3A87EEB-27D2-BE49-8D8B-0CE3B0B9D6CC}" type="presParOf" srcId="{5BFB263F-7BCC-8049-81D5-906BF9FD894D}" destId="{E378E6F4-2B4B-5247-9E25-79E3F0ADEAB0}" srcOrd="1" destOrd="0" presId="urn:microsoft.com/office/officeart/2005/8/layout/orgChart1"/>
    <dgm:cxn modelId="{031A454D-C1FB-0546-8BAA-940194428F35}" type="presParOf" srcId="{E378E6F4-2B4B-5247-9E25-79E3F0ADEAB0}" destId="{9AF0B321-8DB1-4546-BB2C-D7F3DAFDFE40}" srcOrd="0" destOrd="0" presId="urn:microsoft.com/office/officeart/2005/8/layout/orgChart1"/>
    <dgm:cxn modelId="{6E21BDAE-0478-EF4B-9B9C-C72A2F7FB2AC}" type="presParOf" srcId="{9AF0B321-8DB1-4546-BB2C-D7F3DAFDFE40}" destId="{3284B33F-9CD2-814E-A154-476858A9050F}" srcOrd="0" destOrd="0" presId="urn:microsoft.com/office/officeart/2005/8/layout/orgChart1"/>
    <dgm:cxn modelId="{309CE602-A05A-C74A-A156-2986D415DC9C}" type="presParOf" srcId="{9AF0B321-8DB1-4546-BB2C-D7F3DAFDFE40}" destId="{99491B73-CCE8-2A40-914D-59C5AA64EFA3}" srcOrd="1" destOrd="0" presId="urn:microsoft.com/office/officeart/2005/8/layout/orgChart1"/>
    <dgm:cxn modelId="{F09DB1EE-C320-C743-9173-2702255F9163}" type="presParOf" srcId="{E378E6F4-2B4B-5247-9E25-79E3F0ADEAB0}" destId="{FC14800C-D497-9D4A-B47A-8CF23994EA49}" srcOrd="1" destOrd="0" presId="urn:microsoft.com/office/officeart/2005/8/layout/orgChart1"/>
    <dgm:cxn modelId="{EA3D1302-50BA-0E40-AFF8-6D4203B58E43}" type="presParOf" srcId="{FC14800C-D497-9D4A-B47A-8CF23994EA49}" destId="{075F37C4-E2EE-374B-8B73-421C93BBD060}" srcOrd="0" destOrd="0" presId="urn:microsoft.com/office/officeart/2005/8/layout/orgChart1"/>
    <dgm:cxn modelId="{0AE90CF0-D06C-F14D-B5C1-66DBC28C88C2}" type="presParOf" srcId="{FC14800C-D497-9D4A-B47A-8CF23994EA49}" destId="{FF7F79B1-AB27-A743-90CF-C32EE5DCE913}" srcOrd="1" destOrd="0" presId="urn:microsoft.com/office/officeart/2005/8/layout/orgChart1"/>
    <dgm:cxn modelId="{76BE238C-3F26-4846-9078-C7E0B2097403}" type="presParOf" srcId="{FF7F79B1-AB27-A743-90CF-C32EE5DCE913}" destId="{4337915B-D221-E243-9EA4-11E735133648}" srcOrd="0" destOrd="0" presId="urn:microsoft.com/office/officeart/2005/8/layout/orgChart1"/>
    <dgm:cxn modelId="{58C27A00-BC73-9D45-B907-A334356FB084}" type="presParOf" srcId="{4337915B-D221-E243-9EA4-11E735133648}" destId="{B408EA29-D480-664C-975A-3A87FB0441BD}" srcOrd="0" destOrd="0" presId="urn:microsoft.com/office/officeart/2005/8/layout/orgChart1"/>
    <dgm:cxn modelId="{0252E64D-CFC4-0949-94EC-980159FAD512}" type="presParOf" srcId="{4337915B-D221-E243-9EA4-11E735133648}" destId="{45D14419-75F3-5D4A-800F-2B33318F90C2}" srcOrd="1" destOrd="0" presId="urn:microsoft.com/office/officeart/2005/8/layout/orgChart1"/>
    <dgm:cxn modelId="{FCF7BA41-07E7-914C-8F73-B3A929B8C7AE}" type="presParOf" srcId="{FF7F79B1-AB27-A743-90CF-C32EE5DCE913}" destId="{631290A0-2E70-0347-8DDC-0A1EFBE72D25}" srcOrd="1" destOrd="0" presId="urn:microsoft.com/office/officeart/2005/8/layout/orgChart1"/>
    <dgm:cxn modelId="{E52E05EA-0278-664C-AE7E-EA4C70FF6CDE}" type="presParOf" srcId="{631290A0-2E70-0347-8DDC-0A1EFBE72D25}" destId="{679BD9D0-2BA9-614C-A2F5-6B20E35B109F}" srcOrd="0" destOrd="0" presId="urn:microsoft.com/office/officeart/2005/8/layout/orgChart1"/>
    <dgm:cxn modelId="{693A23EB-D9E2-4543-B378-57147F4795C5}" type="presParOf" srcId="{631290A0-2E70-0347-8DDC-0A1EFBE72D25}" destId="{BF0A578A-B885-4C40-B410-3A95FF2FB43D}" srcOrd="1" destOrd="0" presId="urn:microsoft.com/office/officeart/2005/8/layout/orgChart1"/>
    <dgm:cxn modelId="{C5E0DBDE-62A3-2A49-906D-034E55E91FCB}" type="presParOf" srcId="{BF0A578A-B885-4C40-B410-3A95FF2FB43D}" destId="{9FA2CF5C-F665-B740-B93A-4D3595E7FF54}" srcOrd="0" destOrd="0" presId="urn:microsoft.com/office/officeart/2005/8/layout/orgChart1"/>
    <dgm:cxn modelId="{DCB5AA3A-D9B5-D740-A7D9-3D482B1BB4BB}" type="presParOf" srcId="{9FA2CF5C-F665-B740-B93A-4D3595E7FF54}" destId="{EBC92A5C-86FE-9742-BFA9-B53D0A664AD8}" srcOrd="0" destOrd="0" presId="urn:microsoft.com/office/officeart/2005/8/layout/orgChart1"/>
    <dgm:cxn modelId="{3217CB9D-05AA-D24C-B044-5FBCEFC93F36}" type="presParOf" srcId="{9FA2CF5C-F665-B740-B93A-4D3595E7FF54}" destId="{A209817F-9C8F-1D4F-A8CB-84907DEF2102}" srcOrd="1" destOrd="0" presId="urn:microsoft.com/office/officeart/2005/8/layout/orgChart1"/>
    <dgm:cxn modelId="{600B62A4-ECFC-D847-B5C3-FC4F5AA5241E}" type="presParOf" srcId="{BF0A578A-B885-4C40-B410-3A95FF2FB43D}" destId="{AB8EAB04-AF3C-C94D-9D28-7557958EE547}" srcOrd="1" destOrd="0" presId="urn:microsoft.com/office/officeart/2005/8/layout/orgChart1"/>
    <dgm:cxn modelId="{8EED412C-32AE-DA45-BCE1-DD9AC68A5631}" type="presParOf" srcId="{AB8EAB04-AF3C-C94D-9D28-7557958EE547}" destId="{6E431DCE-F1BD-5B41-BA1A-38A12A6563EB}" srcOrd="0" destOrd="0" presId="urn:microsoft.com/office/officeart/2005/8/layout/orgChart1"/>
    <dgm:cxn modelId="{86CEF2A4-3242-F944-8D5E-32DD46259279}" type="presParOf" srcId="{AB8EAB04-AF3C-C94D-9D28-7557958EE547}" destId="{49908ADE-E7DA-454C-B290-8006DFEFA5D3}" srcOrd="1" destOrd="0" presId="urn:microsoft.com/office/officeart/2005/8/layout/orgChart1"/>
    <dgm:cxn modelId="{BF9C1ABC-D6EF-6E49-AC09-897CEBC5B87C}" type="presParOf" srcId="{49908ADE-E7DA-454C-B290-8006DFEFA5D3}" destId="{ACC421D3-5121-7242-8FA1-AFB85A139FC4}" srcOrd="0" destOrd="0" presId="urn:microsoft.com/office/officeart/2005/8/layout/orgChart1"/>
    <dgm:cxn modelId="{A8536CBE-7F55-4747-B396-A4C74CA8DF2B}" type="presParOf" srcId="{ACC421D3-5121-7242-8FA1-AFB85A139FC4}" destId="{71DB4FF2-E0E1-0841-BB4F-3D60E40C87D0}" srcOrd="0" destOrd="0" presId="urn:microsoft.com/office/officeart/2005/8/layout/orgChart1"/>
    <dgm:cxn modelId="{C546C4B7-4A89-764D-8F1E-CEEB2A31DB46}" type="presParOf" srcId="{ACC421D3-5121-7242-8FA1-AFB85A139FC4}" destId="{5A9CF046-7E3A-434F-ADBC-3C34AEA93DD3}" srcOrd="1" destOrd="0" presId="urn:microsoft.com/office/officeart/2005/8/layout/orgChart1"/>
    <dgm:cxn modelId="{9B6B8BBF-07E9-BD4F-A99A-D9263CEC4995}" type="presParOf" srcId="{49908ADE-E7DA-454C-B290-8006DFEFA5D3}" destId="{5E0893CC-3B88-5549-A1FD-8C86AC089BB9}" srcOrd="1" destOrd="0" presId="urn:microsoft.com/office/officeart/2005/8/layout/orgChart1"/>
    <dgm:cxn modelId="{D709C5D4-FB57-2C48-86A6-DDF4A511ED47}" type="presParOf" srcId="{49908ADE-E7DA-454C-B290-8006DFEFA5D3}" destId="{1A998780-4F33-BE41-A970-A28BEC050932}" srcOrd="2" destOrd="0" presId="urn:microsoft.com/office/officeart/2005/8/layout/orgChart1"/>
    <dgm:cxn modelId="{4CD43770-40CD-884F-9669-95F468918748}" type="presParOf" srcId="{BF0A578A-B885-4C40-B410-3A95FF2FB43D}" destId="{7C28E7E7-DD9B-0B42-A58D-79F10E43E4E7}" srcOrd="2" destOrd="0" presId="urn:microsoft.com/office/officeart/2005/8/layout/orgChart1"/>
    <dgm:cxn modelId="{0BBB7796-9675-6441-9CE6-0A19D91C693B}" type="presParOf" srcId="{FF7F79B1-AB27-A743-90CF-C32EE5DCE913}" destId="{9A2A784C-3282-E548-A09F-F21F2FEB807A}" srcOrd="2" destOrd="0" presId="urn:microsoft.com/office/officeart/2005/8/layout/orgChart1"/>
    <dgm:cxn modelId="{4C81665A-89CA-A542-A2F4-7B373D187CFA}" type="presParOf" srcId="{E378E6F4-2B4B-5247-9E25-79E3F0ADEAB0}" destId="{55420F63-B16C-844E-92BE-E579ADD0EE9F}" srcOrd="2" destOrd="0" presId="urn:microsoft.com/office/officeart/2005/8/layout/orgChart1"/>
    <dgm:cxn modelId="{B04A948B-4BAF-944E-9E81-A56D36F254D1}" type="presParOf" srcId="{353FC543-8991-0C4E-8147-EC7E8E147290}" destId="{EBA3DB83-2991-EC45-A6DA-4CE8BA92C9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8647F7-76AC-5142-942B-E9CD21493ADA}" type="doc">
      <dgm:prSet loTypeId="urn:microsoft.com/office/officeart/2005/8/layout/orgChart1" loCatId="" qsTypeId="urn:microsoft.com/office/officeart/2005/8/quickstyle/3D5" qsCatId="3D" csTypeId="urn:microsoft.com/office/officeart/2005/8/colors/accent1_2" csCatId="accent1" phldr="1"/>
      <dgm:spPr/>
      <dgm:t>
        <a:bodyPr/>
        <a:lstStyle/>
        <a:p>
          <a:endParaRPr lang="en-US"/>
        </a:p>
      </dgm:t>
    </dgm:pt>
    <dgm:pt modelId="{E7537099-DBC5-CC42-B115-A4D6A9A6F0A3}">
      <dgm:prSet phldrT="[Text]"/>
      <dgm:spPr/>
      <dgm:t>
        <a:bodyPr/>
        <a:lstStyle/>
        <a:p>
          <a:r>
            <a:rPr lang="en-US" dirty="0" smtClean="0"/>
            <a:t>Compute Node</a:t>
          </a:r>
          <a:endParaRPr lang="en-US" dirty="0"/>
        </a:p>
      </dgm:t>
    </dgm:pt>
    <dgm:pt modelId="{B81BCF5C-6733-8149-9110-971D2452ECCF}" type="parTrans" cxnId="{D54BA8F7-A735-8E45-8FD8-F6732CD8A6FD}">
      <dgm:prSet/>
      <dgm:spPr/>
      <dgm:t>
        <a:bodyPr/>
        <a:lstStyle/>
        <a:p>
          <a:endParaRPr lang="en-US"/>
        </a:p>
      </dgm:t>
    </dgm:pt>
    <dgm:pt modelId="{C63A9395-3F64-FF42-9F07-A1940DB0AC26}" type="sibTrans" cxnId="{D54BA8F7-A735-8E45-8FD8-F6732CD8A6FD}">
      <dgm:prSet/>
      <dgm:spPr/>
      <dgm:t>
        <a:bodyPr/>
        <a:lstStyle/>
        <a:p>
          <a:endParaRPr lang="en-US"/>
        </a:p>
      </dgm:t>
    </dgm:pt>
    <dgm:pt modelId="{5766F47F-D4F5-4C4D-8921-D7FF33542567}">
      <dgm:prSet phldrT="[Text]"/>
      <dgm:spPr/>
      <dgm:t>
        <a:bodyPr/>
        <a:lstStyle/>
        <a:p>
          <a:r>
            <a:rPr lang="en-US" dirty="0" smtClean="0"/>
            <a:t>Slices</a:t>
          </a:r>
          <a:endParaRPr lang="en-US" dirty="0"/>
        </a:p>
      </dgm:t>
    </dgm:pt>
    <dgm:pt modelId="{DE8B9B00-036E-FC41-9115-287E5EAF96D5}" type="parTrans" cxnId="{92674E5A-118F-684C-BA0E-21A30FE86D95}">
      <dgm:prSet/>
      <dgm:spPr>
        <a:ln>
          <a:solidFill>
            <a:srgbClr val="C00000"/>
          </a:solidFill>
        </a:ln>
      </dgm:spPr>
      <dgm:t>
        <a:bodyPr/>
        <a:lstStyle/>
        <a:p>
          <a:endParaRPr lang="en-US"/>
        </a:p>
      </dgm:t>
    </dgm:pt>
    <dgm:pt modelId="{965771B5-E34A-6B4D-89AA-64650689AFEC}" type="sibTrans" cxnId="{92674E5A-118F-684C-BA0E-21A30FE86D95}">
      <dgm:prSet/>
      <dgm:spPr/>
      <dgm:t>
        <a:bodyPr/>
        <a:lstStyle/>
        <a:p>
          <a:endParaRPr lang="en-US"/>
        </a:p>
      </dgm:t>
    </dgm:pt>
    <dgm:pt modelId="{9D38E52A-E037-384E-A444-47E8C96B6731}">
      <dgm:prSet phldrT="[Text]"/>
      <dgm:spPr/>
      <dgm:t>
        <a:bodyPr/>
        <a:lstStyle/>
        <a:p>
          <a:r>
            <a:rPr lang="en-US" dirty="0" smtClean="0"/>
            <a:t>Disks</a:t>
          </a:r>
          <a:endParaRPr lang="en-US" dirty="0"/>
        </a:p>
      </dgm:t>
    </dgm:pt>
    <dgm:pt modelId="{6295FADD-2F36-9848-8E5C-C24690610183}" type="parTrans" cxnId="{5267F560-928C-9249-AF67-1AB1513E4A3D}">
      <dgm:prSet/>
      <dgm:spPr>
        <a:ln>
          <a:solidFill>
            <a:srgbClr val="C00000"/>
          </a:solidFill>
        </a:ln>
      </dgm:spPr>
      <dgm:t>
        <a:bodyPr/>
        <a:lstStyle/>
        <a:p>
          <a:endParaRPr lang="en-US"/>
        </a:p>
      </dgm:t>
    </dgm:pt>
    <dgm:pt modelId="{1821715E-23C5-124C-B5F1-8179E1898DB2}" type="sibTrans" cxnId="{5267F560-928C-9249-AF67-1AB1513E4A3D}">
      <dgm:prSet/>
      <dgm:spPr/>
      <dgm:t>
        <a:bodyPr/>
        <a:lstStyle/>
        <a:p>
          <a:endParaRPr lang="en-US"/>
        </a:p>
      </dgm:t>
    </dgm:pt>
    <dgm:pt modelId="{2AA5E016-9ED1-BB46-81E9-113C49BB1F34}">
      <dgm:prSet phldrT="[Text]"/>
      <dgm:spPr/>
      <dgm:t>
        <a:bodyPr/>
        <a:lstStyle/>
        <a:p>
          <a:r>
            <a:rPr lang="en-US" dirty="0" smtClean="0"/>
            <a:t>Columns</a:t>
          </a:r>
          <a:endParaRPr lang="en-US" dirty="0"/>
        </a:p>
      </dgm:t>
    </dgm:pt>
    <dgm:pt modelId="{DE44B360-D585-F24C-AE14-AB21F157B1DB}" type="parTrans" cxnId="{73DF87AD-A018-F346-AA3C-0584792A1486}">
      <dgm:prSet/>
      <dgm:spPr>
        <a:ln>
          <a:solidFill>
            <a:srgbClr val="C00000"/>
          </a:solidFill>
        </a:ln>
      </dgm:spPr>
      <dgm:t>
        <a:bodyPr/>
        <a:lstStyle/>
        <a:p>
          <a:endParaRPr lang="en-US"/>
        </a:p>
      </dgm:t>
    </dgm:pt>
    <dgm:pt modelId="{61114CC3-0A76-9A44-A4F0-949B40A2660C}" type="sibTrans" cxnId="{73DF87AD-A018-F346-AA3C-0584792A1486}">
      <dgm:prSet/>
      <dgm:spPr/>
      <dgm:t>
        <a:bodyPr/>
        <a:lstStyle/>
        <a:p>
          <a:endParaRPr lang="en-US"/>
        </a:p>
      </dgm:t>
    </dgm:pt>
    <dgm:pt modelId="{193AEBDD-C1C5-1443-AEDE-5095E58BDA15}">
      <dgm:prSet phldrT="[Text]"/>
      <dgm:spPr>
        <a:solidFill>
          <a:schemeClr val="accent1">
            <a:lumMod val="50000"/>
          </a:schemeClr>
        </a:solidFill>
      </dgm:spPr>
      <dgm:t>
        <a:bodyPr/>
        <a:lstStyle/>
        <a:p>
          <a:r>
            <a:rPr lang="en-US" dirty="0" smtClean="0"/>
            <a:t>Blocks</a:t>
          </a:r>
          <a:endParaRPr lang="en-US" dirty="0"/>
        </a:p>
      </dgm:t>
    </dgm:pt>
    <dgm:pt modelId="{7BB7D11A-0D08-DF4A-B1D8-2A77193233AB}" type="parTrans" cxnId="{F2672332-96F7-3E4F-8160-7B8BD570A79C}">
      <dgm:prSet/>
      <dgm:spPr>
        <a:ln>
          <a:solidFill>
            <a:srgbClr val="C00000"/>
          </a:solidFill>
        </a:ln>
      </dgm:spPr>
      <dgm:t>
        <a:bodyPr/>
        <a:lstStyle/>
        <a:p>
          <a:endParaRPr lang="en-US"/>
        </a:p>
      </dgm:t>
    </dgm:pt>
    <dgm:pt modelId="{B1C53520-BD4A-5340-8200-7FD5F8DB9D80}" type="sibTrans" cxnId="{F2672332-96F7-3E4F-8160-7B8BD570A79C}">
      <dgm:prSet/>
      <dgm:spPr/>
      <dgm:t>
        <a:bodyPr/>
        <a:lstStyle/>
        <a:p>
          <a:endParaRPr lang="en-US"/>
        </a:p>
      </dgm:t>
    </dgm:pt>
    <dgm:pt modelId="{C33B2D75-0F4D-4F40-87CC-2D1960194CB1}" type="pres">
      <dgm:prSet presAssocID="{448647F7-76AC-5142-942B-E9CD21493ADA}" presName="hierChild1" presStyleCnt="0">
        <dgm:presLayoutVars>
          <dgm:orgChart val="1"/>
          <dgm:chPref val="1"/>
          <dgm:dir/>
          <dgm:animOne val="branch"/>
          <dgm:animLvl val="lvl"/>
          <dgm:resizeHandles/>
        </dgm:presLayoutVars>
      </dgm:prSet>
      <dgm:spPr/>
      <dgm:t>
        <a:bodyPr/>
        <a:lstStyle/>
        <a:p>
          <a:endParaRPr lang="en-US"/>
        </a:p>
      </dgm:t>
    </dgm:pt>
    <dgm:pt modelId="{353FC543-8991-0C4E-8147-EC7E8E147290}" type="pres">
      <dgm:prSet presAssocID="{E7537099-DBC5-CC42-B115-A4D6A9A6F0A3}" presName="hierRoot1" presStyleCnt="0">
        <dgm:presLayoutVars>
          <dgm:hierBranch val="init"/>
        </dgm:presLayoutVars>
      </dgm:prSet>
      <dgm:spPr/>
    </dgm:pt>
    <dgm:pt modelId="{8923353B-04AF-C74A-8B8A-0CB67422077A}" type="pres">
      <dgm:prSet presAssocID="{E7537099-DBC5-CC42-B115-A4D6A9A6F0A3}" presName="rootComposite1" presStyleCnt="0"/>
      <dgm:spPr/>
    </dgm:pt>
    <dgm:pt modelId="{0D05C0C0-5E19-A940-B43C-FAC27F344615}" type="pres">
      <dgm:prSet presAssocID="{E7537099-DBC5-CC42-B115-A4D6A9A6F0A3}" presName="rootText1" presStyleLbl="node0" presStyleIdx="0" presStyleCnt="1">
        <dgm:presLayoutVars>
          <dgm:chPref val="3"/>
        </dgm:presLayoutVars>
      </dgm:prSet>
      <dgm:spPr/>
      <dgm:t>
        <a:bodyPr/>
        <a:lstStyle/>
        <a:p>
          <a:endParaRPr lang="en-US"/>
        </a:p>
      </dgm:t>
    </dgm:pt>
    <dgm:pt modelId="{66DCD11F-883E-C746-AFAB-D765242C433D}" type="pres">
      <dgm:prSet presAssocID="{E7537099-DBC5-CC42-B115-A4D6A9A6F0A3}" presName="rootConnector1" presStyleLbl="node1" presStyleIdx="0" presStyleCnt="0"/>
      <dgm:spPr/>
      <dgm:t>
        <a:bodyPr/>
        <a:lstStyle/>
        <a:p>
          <a:endParaRPr lang="en-US"/>
        </a:p>
      </dgm:t>
    </dgm:pt>
    <dgm:pt modelId="{5BFB263F-7BCC-8049-81D5-906BF9FD894D}" type="pres">
      <dgm:prSet presAssocID="{E7537099-DBC5-CC42-B115-A4D6A9A6F0A3}" presName="hierChild2" presStyleCnt="0"/>
      <dgm:spPr/>
    </dgm:pt>
    <dgm:pt modelId="{F4A1B983-EB2A-D24E-943D-C9AAF0A49C20}" type="pres">
      <dgm:prSet presAssocID="{6295FADD-2F36-9848-8E5C-C24690610183}" presName="Name37" presStyleLbl="parChTrans1D2" presStyleIdx="0" presStyleCnt="1"/>
      <dgm:spPr/>
      <dgm:t>
        <a:bodyPr/>
        <a:lstStyle/>
        <a:p>
          <a:endParaRPr lang="en-US"/>
        </a:p>
      </dgm:t>
    </dgm:pt>
    <dgm:pt modelId="{E378E6F4-2B4B-5247-9E25-79E3F0ADEAB0}" type="pres">
      <dgm:prSet presAssocID="{9D38E52A-E037-384E-A444-47E8C96B6731}" presName="hierRoot2" presStyleCnt="0">
        <dgm:presLayoutVars>
          <dgm:hierBranch val="init"/>
        </dgm:presLayoutVars>
      </dgm:prSet>
      <dgm:spPr/>
    </dgm:pt>
    <dgm:pt modelId="{9AF0B321-8DB1-4546-BB2C-D7F3DAFDFE40}" type="pres">
      <dgm:prSet presAssocID="{9D38E52A-E037-384E-A444-47E8C96B6731}" presName="rootComposite" presStyleCnt="0"/>
      <dgm:spPr/>
    </dgm:pt>
    <dgm:pt modelId="{3284B33F-9CD2-814E-A154-476858A9050F}" type="pres">
      <dgm:prSet presAssocID="{9D38E52A-E037-384E-A444-47E8C96B6731}" presName="rootText" presStyleLbl="node2" presStyleIdx="0" presStyleCnt="1">
        <dgm:presLayoutVars>
          <dgm:chPref val="3"/>
        </dgm:presLayoutVars>
      </dgm:prSet>
      <dgm:spPr/>
      <dgm:t>
        <a:bodyPr/>
        <a:lstStyle/>
        <a:p>
          <a:endParaRPr lang="en-US"/>
        </a:p>
      </dgm:t>
    </dgm:pt>
    <dgm:pt modelId="{99491B73-CCE8-2A40-914D-59C5AA64EFA3}" type="pres">
      <dgm:prSet presAssocID="{9D38E52A-E037-384E-A444-47E8C96B6731}" presName="rootConnector" presStyleLbl="node2" presStyleIdx="0" presStyleCnt="1"/>
      <dgm:spPr/>
      <dgm:t>
        <a:bodyPr/>
        <a:lstStyle/>
        <a:p>
          <a:endParaRPr lang="en-US"/>
        </a:p>
      </dgm:t>
    </dgm:pt>
    <dgm:pt modelId="{FC14800C-D497-9D4A-B47A-8CF23994EA49}" type="pres">
      <dgm:prSet presAssocID="{9D38E52A-E037-384E-A444-47E8C96B6731}" presName="hierChild4" presStyleCnt="0"/>
      <dgm:spPr/>
    </dgm:pt>
    <dgm:pt modelId="{075F37C4-E2EE-374B-8B73-421C93BBD060}" type="pres">
      <dgm:prSet presAssocID="{DE8B9B00-036E-FC41-9115-287E5EAF96D5}" presName="Name37" presStyleLbl="parChTrans1D3" presStyleIdx="0" presStyleCnt="1"/>
      <dgm:spPr/>
      <dgm:t>
        <a:bodyPr/>
        <a:lstStyle/>
        <a:p>
          <a:endParaRPr lang="en-US"/>
        </a:p>
      </dgm:t>
    </dgm:pt>
    <dgm:pt modelId="{FF7F79B1-AB27-A743-90CF-C32EE5DCE913}" type="pres">
      <dgm:prSet presAssocID="{5766F47F-D4F5-4C4D-8921-D7FF33542567}" presName="hierRoot2" presStyleCnt="0">
        <dgm:presLayoutVars>
          <dgm:hierBranch val="init"/>
        </dgm:presLayoutVars>
      </dgm:prSet>
      <dgm:spPr/>
    </dgm:pt>
    <dgm:pt modelId="{4337915B-D221-E243-9EA4-11E735133648}" type="pres">
      <dgm:prSet presAssocID="{5766F47F-D4F5-4C4D-8921-D7FF33542567}" presName="rootComposite" presStyleCnt="0"/>
      <dgm:spPr/>
    </dgm:pt>
    <dgm:pt modelId="{B408EA29-D480-664C-975A-3A87FB0441BD}" type="pres">
      <dgm:prSet presAssocID="{5766F47F-D4F5-4C4D-8921-D7FF33542567}" presName="rootText" presStyleLbl="node3" presStyleIdx="0" presStyleCnt="1">
        <dgm:presLayoutVars>
          <dgm:chPref val="3"/>
        </dgm:presLayoutVars>
      </dgm:prSet>
      <dgm:spPr/>
      <dgm:t>
        <a:bodyPr/>
        <a:lstStyle/>
        <a:p>
          <a:endParaRPr lang="en-US"/>
        </a:p>
      </dgm:t>
    </dgm:pt>
    <dgm:pt modelId="{45D14419-75F3-5D4A-800F-2B33318F90C2}" type="pres">
      <dgm:prSet presAssocID="{5766F47F-D4F5-4C4D-8921-D7FF33542567}" presName="rootConnector" presStyleLbl="node3" presStyleIdx="0" presStyleCnt="1"/>
      <dgm:spPr/>
      <dgm:t>
        <a:bodyPr/>
        <a:lstStyle/>
        <a:p>
          <a:endParaRPr lang="en-US"/>
        </a:p>
      </dgm:t>
    </dgm:pt>
    <dgm:pt modelId="{631290A0-2E70-0347-8DDC-0A1EFBE72D25}" type="pres">
      <dgm:prSet presAssocID="{5766F47F-D4F5-4C4D-8921-D7FF33542567}" presName="hierChild4" presStyleCnt="0"/>
      <dgm:spPr/>
    </dgm:pt>
    <dgm:pt modelId="{679BD9D0-2BA9-614C-A2F5-6B20E35B109F}" type="pres">
      <dgm:prSet presAssocID="{DE44B360-D585-F24C-AE14-AB21F157B1DB}" presName="Name37" presStyleLbl="parChTrans1D4" presStyleIdx="0" presStyleCnt="2"/>
      <dgm:spPr/>
      <dgm:t>
        <a:bodyPr/>
        <a:lstStyle/>
        <a:p>
          <a:endParaRPr lang="en-US"/>
        </a:p>
      </dgm:t>
    </dgm:pt>
    <dgm:pt modelId="{BF0A578A-B885-4C40-B410-3A95FF2FB43D}" type="pres">
      <dgm:prSet presAssocID="{2AA5E016-9ED1-BB46-81E9-113C49BB1F34}" presName="hierRoot2" presStyleCnt="0">
        <dgm:presLayoutVars>
          <dgm:hierBranch val="hang"/>
        </dgm:presLayoutVars>
      </dgm:prSet>
      <dgm:spPr/>
    </dgm:pt>
    <dgm:pt modelId="{9FA2CF5C-F665-B740-B93A-4D3595E7FF54}" type="pres">
      <dgm:prSet presAssocID="{2AA5E016-9ED1-BB46-81E9-113C49BB1F34}" presName="rootComposite" presStyleCnt="0"/>
      <dgm:spPr/>
    </dgm:pt>
    <dgm:pt modelId="{EBC92A5C-86FE-9742-BFA9-B53D0A664AD8}" type="pres">
      <dgm:prSet presAssocID="{2AA5E016-9ED1-BB46-81E9-113C49BB1F34}" presName="rootText" presStyleLbl="node4" presStyleIdx="0" presStyleCnt="2">
        <dgm:presLayoutVars>
          <dgm:chPref val="3"/>
        </dgm:presLayoutVars>
      </dgm:prSet>
      <dgm:spPr/>
      <dgm:t>
        <a:bodyPr/>
        <a:lstStyle/>
        <a:p>
          <a:endParaRPr lang="en-US"/>
        </a:p>
      </dgm:t>
    </dgm:pt>
    <dgm:pt modelId="{A209817F-9C8F-1D4F-A8CB-84907DEF2102}" type="pres">
      <dgm:prSet presAssocID="{2AA5E016-9ED1-BB46-81E9-113C49BB1F34}" presName="rootConnector" presStyleLbl="node4" presStyleIdx="0" presStyleCnt="2"/>
      <dgm:spPr/>
      <dgm:t>
        <a:bodyPr/>
        <a:lstStyle/>
        <a:p>
          <a:endParaRPr lang="en-US"/>
        </a:p>
      </dgm:t>
    </dgm:pt>
    <dgm:pt modelId="{AB8EAB04-AF3C-C94D-9D28-7557958EE547}" type="pres">
      <dgm:prSet presAssocID="{2AA5E016-9ED1-BB46-81E9-113C49BB1F34}" presName="hierChild4" presStyleCnt="0"/>
      <dgm:spPr/>
    </dgm:pt>
    <dgm:pt modelId="{6E431DCE-F1BD-5B41-BA1A-38A12A6563EB}" type="pres">
      <dgm:prSet presAssocID="{7BB7D11A-0D08-DF4A-B1D8-2A77193233AB}" presName="Name48" presStyleLbl="parChTrans1D4" presStyleIdx="1" presStyleCnt="2"/>
      <dgm:spPr/>
      <dgm:t>
        <a:bodyPr/>
        <a:lstStyle/>
        <a:p>
          <a:endParaRPr lang="en-US"/>
        </a:p>
      </dgm:t>
    </dgm:pt>
    <dgm:pt modelId="{49908ADE-E7DA-454C-B290-8006DFEFA5D3}" type="pres">
      <dgm:prSet presAssocID="{193AEBDD-C1C5-1443-AEDE-5095E58BDA15}" presName="hierRoot2" presStyleCnt="0">
        <dgm:presLayoutVars>
          <dgm:hierBranch val="init"/>
        </dgm:presLayoutVars>
      </dgm:prSet>
      <dgm:spPr/>
    </dgm:pt>
    <dgm:pt modelId="{ACC421D3-5121-7242-8FA1-AFB85A139FC4}" type="pres">
      <dgm:prSet presAssocID="{193AEBDD-C1C5-1443-AEDE-5095E58BDA15}" presName="rootComposite" presStyleCnt="0"/>
      <dgm:spPr/>
    </dgm:pt>
    <dgm:pt modelId="{71DB4FF2-E0E1-0841-BB4F-3D60E40C87D0}" type="pres">
      <dgm:prSet presAssocID="{193AEBDD-C1C5-1443-AEDE-5095E58BDA15}" presName="rootText" presStyleLbl="node4" presStyleIdx="1" presStyleCnt="2" custLinFactNeighborX="-29404" custLinFactNeighborY="-2355">
        <dgm:presLayoutVars>
          <dgm:chPref val="3"/>
        </dgm:presLayoutVars>
      </dgm:prSet>
      <dgm:spPr/>
      <dgm:t>
        <a:bodyPr/>
        <a:lstStyle/>
        <a:p>
          <a:endParaRPr lang="en-US"/>
        </a:p>
      </dgm:t>
    </dgm:pt>
    <dgm:pt modelId="{5A9CF046-7E3A-434F-ADBC-3C34AEA93DD3}" type="pres">
      <dgm:prSet presAssocID="{193AEBDD-C1C5-1443-AEDE-5095E58BDA15}" presName="rootConnector" presStyleLbl="node4" presStyleIdx="1" presStyleCnt="2"/>
      <dgm:spPr/>
      <dgm:t>
        <a:bodyPr/>
        <a:lstStyle/>
        <a:p>
          <a:endParaRPr lang="en-US"/>
        </a:p>
      </dgm:t>
    </dgm:pt>
    <dgm:pt modelId="{5E0893CC-3B88-5549-A1FD-8C86AC089BB9}" type="pres">
      <dgm:prSet presAssocID="{193AEBDD-C1C5-1443-AEDE-5095E58BDA15}" presName="hierChild4" presStyleCnt="0"/>
      <dgm:spPr/>
    </dgm:pt>
    <dgm:pt modelId="{1A998780-4F33-BE41-A970-A28BEC050932}" type="pres">
      <dgm:prSet presAssocID="{193AEBDD-C1C5-1443-AEDE-5095E58BDA15}" presName="hierChild5" presStyleCnt="0"/>
      <dgm:spPr/>
    </dgm:pt>
    <dgm:pt modelId="{7C28E7E7-DD9B-0B42-A58D-79F10E43E4E7}" type="pres">
      <dgm:prSet presAssocID="{2AA5E016-9ED1-BB46-81E9-113C49BB1F34}" presName="hierChild5" presStyleCnt="0"/>
      <dgm:spPr/>
    </dgm:pt>
    <dgm:pt modelId="{9A2A784C-3282-E548-A09F-F21F2FEB807A}" type="pres">
      <dgm:prSet presAssocID="{5766F47F-D4F5-4C4D-8921-D7FF33542567}" presName="hierChild5" presStyleCnt="0"/>
      <dgm:spPr/>
    </dgm:pt>
    <dgm:pt modelId="{55420F63-B16C-844E-92BE-E579ADD0EE9F}" type="pres">
      <dgm:prSet presAssocID="{9D38E52A-E037-384E-A444-47E8C96B6731}" presName="hierChild5" presStyleCnt="0"/>
      <dgm:spPr/>
    </dgm:pt>
    <dgm:pt modelId="{EBA3DB83-2991-EC45-A6DA-4CE8BA92C977}" type="pres">
      <dgm:prSet presAssocID="{E7537099-DBC5-CC42-B115-A4D6A9A6F0A3}" presName="hierChild3" presStyleCnt="0"/>
      <dgm:spPr/>
    </dgm:pt>
  </dgm:ptLst>
  <dgm:cxnLst>
    <dgm:cxn modelId="{ED75B8D6-2A4D-534E-B4FA-42B75887587E}" type="presOf" srcId="{E7537099-DBC5-CC42-B115-A4D6A9A6F0A3}" destId="{66DCD11F-883E-C746-AFAB-D765242C433D}" srcOrd="1" destOrd="0" presId="urn:microsoft.com/office/officeart/2005/8/layout/orgChart1"/>
    <dgm:cxn modelId="{E8A60E02-9DB2-094C-ABBF-20158ED7B477}" type="presOf" srcId="{9D38E52A-E037-384E-A444-47E8C96B6731}" destId="{3284B33F-9CD2-814E-A154-476858A9050F}" srcOrd="0" destOrd="0" presId="urn:microsoft.com/office/officeart/2005/8/layout/orgChart1"/>
    <dgm:cxn modelId="{5267F560-928C-9249-AF67-1AB1513E4A3D}" srcId="{E7537099-DBC5-CC42-B115-A4D6A9A6F0A3}" destId="{9D38E52A-E037-384E-A444-47E8C96B6731}" srcOrd="0" destOrd="0" parTransId="{6295FADD-2F36-9848-8E5C-C24690610183}" sibTransId="{1821715E-23C5-124C-B5F1-8179E1898DB2}"/>
    <dgm:cxn modelId="{0028001E-9311-2747-A59C-A9ECEEFF0F79}" type="presOf" srcId="{5766F47F-D4F5-4C4D-8921-D7FF33542567}" destId="{45D14419-75F3-5D4A-800F-2B33318F90C2}" srcOrd="1" destOrd="0" presId="urn:microsoft.com/office/officeart/2005/8/layout/orgChart1"/>
    <dgm:cxn modelId="{92674E5A-118F-684C-BA0E-21A30FE86D95}" srcId="{9D38E52A-E037-384E-A444-47E8C96B6731}" destId="{5766F47F-D4F5-4C4D-8921-D7FF33542567}" srcOrd="0" destOrd="0" parTransId="{DE8B9B00-036E-FC41-9115-287E5EAF96D5}" sibTransId="{965771B5-E34A-6B4D-89AA-64650689AFEC}"/>
    <dgm:cxn modelId="{40479A71-CE54-AB40-B78A-275EB9A0373E}" type="presOf" srcId="{7BB7D11A-0D08-DF4A-B1D8-2A77193233AB}" destId="{6E431DCE-F1BD-5B41-BA1A-38A12A6563EB}" srcOrd="0" destOrd="0" presId="urn:microsoft.com/office/officeart/2005/8/layout/orgChart1"/>
    <dgm:cxn modelId="{4F77DDC5-7CF2-1946-8EAC-F18C785E7E14}" type="presOf" srcId="{2AA5E016-9ED1-BB46-81E9-113C49BB1F34}" destId="{EBC92A5C-86FE-9742-BFA9-B53D0A664AD8}" srcOrd="0" destOrd="0" presId="urn:microsoft.com/office/officeart/2005/8/layout/orgChart1"/>
    <dgm:cxn modelId="{8B1C5D55-6210-5049-A34C-744A09775607}" type="presOf" srcId="{6295FADD-2F36-9848-8E5C-C24690610183}" destId="{F4A1B983-EB2A-D24E-943D-C9AAF0A49C20}" srcOrd="0" destOrd="0" presId="urn:microsoft.com/office/officeart/2005/8/layout/orgChart1"/>
    <dgm:cxn modelId="{ACE22306-E326-FF41-B597-663D272C7871}" type="presOf" srcId="{E7537099-DBC5-CC42-B115-A4D6A9A6F0A3}" destId="{0D05C0C0-5E19-A940-B43C-FAC27F344615}" srcOrd="0" destOrd="0" presId="urn:microsoft.com/office/officeart/2005/8/layout/orgChart1"/>
    <dgm:cxn modelId="{D9A54AED-E2E8-B740-BB19-26294B7DB9F9}" type="presOf" srcId="{9D38E52A-E037-384E-A444-47E8C96B6731}" destId="{99491B73-CCE8-2A40-914D-59C5AA64EFA3}" srcOrd="1" destOrd="0" presId="urn:microsoft.com/office/officeart/2005/8/layout/orgChart1"/>
    <dgm:cxn modelId="{D54BA8F7-A735-8E45-8FD8-F6732CD8A6FD}" srcId="{448647F7-76AC-5142-942B-E9CD21493ADA}" destId="{E7537099-DBC5-CC42-B115-A4D6A9A6F0A3}" srcOrd="0" destOrd="0" parTransId="{B81BCF5C-6733-8149-9110-971D2452ECCF}" sibTransId="{C63A9395-3F64-FF42-9F07-A1940DB0AC26}"/>
    <dgm:cxn modelId="{32E5CFB8-9818-DD46-8BB3-D00EA7314409}" type="presOf" srcId="{5766F47F-D4F5-4C4D-8921-D7FF33542567}" destId="{B408EA29-D480-664C-975A-3A87FB0441BD}" srcOrd="0" destOrd="0" presId="urn:microsoft.com/office/officeart/2005/8/layout/orgChart1"/>
    <dgm:cxn modelId="{73DF87AD-A018-F346-AA3C-0584792A1486}" srcId="{5766F47F-D4F5-4C4D-8921-D7FF33542567}" destId="{2AA5E016-9ED1-BB46-81E9-113C49BB1F34}" srcOrd="0" destOrd="0" parTransId="{DE44B360-D585-F24C-AE14-AB21F157B1DB}" sibTransId="{61114CC3-0A76-9A44-A4F0-949B40A2660C}"/>
    <dgm:cxn modelId="{4D683E37-5AE8-6245-BA70-06D362C37215}" type="presOf" srcId="{DE44B360-D585-F24C-AE14-AB21F157B1DB}" destId="{679BD9D0-2BA9-614C-A2F5-6B20E35B109F}" srcOrd="0" destOrd="0" presId="urn:microsoft.com/office/officeart/2005/8/layout/orgChart1"/>
    <dgm:cxn modelId="{DDF9EF3C-D949-274A-B349-846C467788AE}" type="presOf" srcId="{193AEBDD-C1C5-1443-AEDE-5095E58BDA15}" destId="{5A9CF046-7E3A-434F-ADBC-3C34AEA93DD3}" srcOrd="1" destOrd="0" presId="urn:microsoft.com/office/officeart/2005/8/layout/orgChart1"/>
    <dgm:cxn modelId="{8BA79159-EAD7-EB4D-A764-BBC20B6809AF}" type="presOf" srcId="{2AA5E016-9ED1-BB46-81E9-113C49BB1F34}" destId="{A209817F-9C8F-1D4F-A8CB-84907DEF2102}" srcOrd="1" destOrd="0" presId="urn:microsoft.com/office/officeart/2005/8/layout/orgChart1"/>
    <dgm:cxn modelId="{2B1EA718-3351-0E46-86DA-24CD9885E51B}" type="presOf" srcId="{448647F7-76AC-5142-942B-E9CD21493ADA}" destId="{C33B2D75-0F4D-4F40-87CC-2D1960194CB1}" srcOrd="0" destOrd="0" presId="urn:microsoft.com/office/officeart/2005/8/layout/orgChart1"/>
    <dgm:cxn modelId="{2B02C48C-0C3A-AC44-A603-5A131CAE2724}" type="presOf" srcId="{DE8B9B00-036E-FC41-9115-287E5EAF96D5}" destId="{075F37C4-E2EE-374B-8B73-421C93BBD060}" srcOrd="0" destOrd="0" presId="urn:microsoft.com/office/officeart/2005/8/layout/orgChart1"/>
    <dgm:cxn modelId="{79FBBFC4-1B78-BC48-821D-414A121243EB}" type="presOf" srcId="{193AEBDD-C1C5-1443-AEDE-5095E58BDA15}" destId="{71DB4FF2-E0E1-0841-BB4F-3D60E40C87D0}" srcOrd="0" destOrd="0" presId="urn:microsoft.com/office/officeart/2005/8/layout/orgChart1"/>
    <dgm:cxn modelId="{F2672332-96F7-3E4F-8160-7B8BD570A79C}" srcId="{2AA5E016-9ED1-BB46-81E9-113C49BB1F34}" destId="{193AEBDD-C1C5-1443-AEDE-5095E58BDA15}" srcOrd="0" destOrd="0" parTransId="{7BB7D11A-0D08-DF4A-B1D8-2A77193233AB}" sibTransId="{B1C53520-BD4A-5340-8200-7FD5F8DB9D80}"/>
    <dgm:cxn modelId="{FB41561C-8118-2745-919F-9576DE309A15}" type="presParOf" srcId="{C33B2D75-0F4D-4F40-87CC-2D1960194CB1}" destId="{353FC543-8991-0C4E-8147-EC7E8E147290}" srcOrd="0" destOrd="0" presId="urn:microsoft.com/office/officeart/2005/8/layout/orgChart1"/>
    <dgm:cxn modelId="{D698C8B8-018A-0549-B6CD-714828580868}" type="presParOf" srcId="{353FC543-8991-0C4E-8147-EC7E8E147290}" destId="{8923353B-04AF-C74A-8B8A-0CB67422077A}" srcOrd="0" destOrd="0" presId="urn:microsoft.com/office/officeart/2005/8/layout/orgChart1"/>
    <dgm:cxn modelId="{70763F0F-522C-2543-8852-BF218C90ABD9}" type="presParOf" srcId="{8923353B-04AF-C74A-8B8A-0CB67422077A}" destId="{0D05C0C0-5E19-A940-B43C-FAC27F344615}" srcOrd="0" destOrd="0" presId="urn:microsoft.com/office/officeart/2005/8/layout/orgChart1"/>
    <dgm:cxn modelId="{948B8F0D-50A9-814A-B613-FE5FC81202E3}" type="presParOf" srcId="{8923353B-04AF-C74A-8B8A-0CB67422077A}" destId="{66DCD11F-883E-C746-AFAB-D765242C433D}" srcOrd="1" destOrd="0" presId="urn:microsoft.com/office/officeart/2005/8/layout/orgChart1"/>
    <dgm:cxn modelId="{0C89EA8B-FFAA-EF43-922D-E9DB1AE389CE}" type="presParOf" srcId="{353FC543-8991-0C4E-8147-EC7E8E147290}" destId="{5BFB263F-7BCC-8049-81D5-906BF9FD894D}" srcOrd="1" destOrd="0" presId="urn:microsoft.com/office/officeart/2005/8/layout/orgChart1"/>
    <dgm:cxn modelId="{526979AD-5CD8-494A-8E31-03FE2AA7532A}" type="presParOf" srcId="{5BFB263F-7BCC-8049-81D5-906BF9FD894D}" destId="{F4A1B983-EB2A-D24E-943D-C9AAF0A49C20}" srcOrd="0" destOrd="0" presId="urn:microsoft.com/office/officeart/2005/8/layout/orgChart1"/>
    <dgm:cxn modelId="{712B6BF3-1552-614C-A9EE-E552E210991E}" type="presParOf" srcId="{5BFB263F-7BCC-8049-81D5-906BF9FD894D}" destId="{E378E6F4-2B4B-5247-9E25-79E3F0ADEAB0}" srcOrd="1" destOrd="0" presId="urn:microsoft.com/office/officeart/2005/8/layout/orgChart1"/>
    <dgm:cxn modelId="{6BF20289-EE94-2E48-9513-4E8EA8E243CE}" type="presParOf" srcId="{E378E6F4-2B4B-5247-9E25-79E3F0ADEAB0}" destId="{9AF0B321-8DB1-4546-BB2C-D7F3DAFDFE40}" srcOrd="0" destOrd="0" presId="urn:microsoft.com/office/officeart/2005/8/layout/orgChart1"/>
    <dgm:cxn modelId="{2BEB742D-F9C8-4C40-91B5-9A219C0793EA}" type="presParOf" srcId="{9AF0B321-8DB1-4546-BB2C-D7F3DAFDFE40}" destId="{3284B33F-9CD2-814E-A154-476858A9050F}" srcOrd="0" destOrd="0" presId="urn:microsoft.com/office/officeart/2005/8/layout/orgChart1"/>
    <dgm:cxn modelId="{A0592041-EE48-F84B-8A18-BA092A7A736C}" type="presParOf" srcId="{9AF0B321-8DB1-4546-BB2C-D7F3DAFDFE40}" destId="{99491B73-CCE8-2A40-914D-59C5AA64EFA3}" srcOrd="1" destOrd="0" presId="urn:microsoft.com/office/officeart/2005/8/layout/orgChart1"/>
    <dgm:cxn modelId="{03E3BA96-24F5-8A48-9A8E-B9178D421D12}" type="presParOf" srcId="{E378E6F4-2B4B-5247-9E25-79E3F0ADEAB0}" destId="{FC14800C-D497-9D4A-B47A-8CF23994EA49}" srcOrd="1" destOrd="0" presId="urn:microsoft.com/office/officeart/2005/8/layout/orgChart1"/>
    <dgm:cxn modelId="{CE76D246-0705-E74E-8F53-35987F4C7598}" type="presParOf" srcId="{FC14800C-D497-9D4A-B47A-8CF23994EA49}" destId="{075F37C4-E2EE-374B-8B73-421C93BBD060}" srcOrd="0" destOrd="0" presId="urn:microsoft.com/office/officeart/2005/8/layout/orgChart1"/>
    <dgm:cxn modelId="{9B5A956F-0673-BF4A-9FE4-1235F506A405}" type="presParOf" srcId="{FC14800C-D497-9D4A-B47A-8CF23994EA49}" destId="{FF7F79B1-AB27-A743-90CF-C32EE5DCE913}" srcOrd="1" destOrd="0" presId="urn:microsoft.com/office/officeart/2005/8/layout/orgChart1"/>
    <dgm:cxn modelId="{B67542D3-13E0-524C-A313-0C036B219482}" type="presParOf" srcId="{FF7F79B1-AB27-A743-90CF-C32EE5DCE913}" destId="{4337915B-D221-E243-9EA4-11E735133648}" srcOrd="0" destOrd="0" presId="urn:microsoft.com/office/officeart/2005/8/layout/orgChart1"/>
    <dgm:cxn modelId="{6BC33D28-A723-524D-A723-00CBD089B676}" type="presParOf" srcId="{4337915B-D221-E243-9EA4-11E735133648}" destId="{B408EA29-D480-664C-975A-3A87FB0441BD}" srcOrd="0" destOrd="0" presId="urn:microsoft.com/office/officeart/2005/8/layout/orgChart1"/>
    <dgm:cxn modelId="{1129F363-20EF-7E4F-91D9-3A06D6638A0E}" type="presParOf" srcId="{4337915B-D221-E243-9EA4-11E735133648}" destId="{45D14419-75F3-5D4A-800F-2B33318F90C2}" srcOrd="1" destOrd="0" presId="urn:microsoft.com/office/officeart/2005/8/layout/orgChart1"/>
    <dgm:cxn modelId="{A38E728B-372B-7F4C-9F13-F5341DE1E5CB}" type="presParOf" srcId="{FF7F79B1-AB27-A743-90CF-C32EE5DCE913}" destId="{631290A0-2E70-0347-8DDC-0A1EFBE72D25}" srcOrd="1" destOrd="0" presId="urn:microsoft.com/office/officeart/2005/8/layout/orgChart1"/>
    <dgm:cxn modelId="{150C8562-78C1-5341-A0F8-FF72D7B648BC}" type="presParOf" srcId="{631290A0-2E70-0347-8DDC-0A1EFBE72D25}" destId="{679BD9D0-2BA9-614C-A2F5-6B20E35B109F}" srcOrd="0" destOrd="0" presId="urn:microsoft.com/office/officeart/2005/8/layout/orgChart1"/>
    <dgm:cxn modelId="{5BA8FB79-7A16-934D-BAE5-96910361300B}" type="presParOf" srcId="{631290A0-2E70-0347-8DDC-0A1EFBE72D25}" destId="{BF0A578A-B885-4C40-B410-3A95FF2FB43D}" srcOrd="1" destOrd="0" presId="urn:microsoft.com/office/officeart/2005/8/layout/orgChart1"/>
    <dgm:cxn modelId="{B9E3EB7E-BF82-A048-BCB1-D28F4A8D5F3E}" type="presParOf" srcId="{BF0A578A-B885-4C40-B410-3A95FF2FB43D}" destId="{9FA2CF5C-F665-B740-B93A-4D3595E7FF54}" srcOrd="0" destOrd="0" presId="urn:microsoft.com/office/officeart/2005/8/layout/orgChart1"/>
    <dgm:cxn modelId="{8C0C7F2D-C49A-D84F-B9FF-6E7F8A23C566}" type="presParOf" srcId="{9FA2CF5C-F665-B740-B93A-4D3595E7FF54}" destId="{EBC92A5C-86FE-9742-BFA9-B53D0A664AD8}" srcOrd="0" destOrd="0" presId="urn:microsoft.com/office/officeart/2005/8/layout/orgChart1"/>
    <dgm:cxn modelId="{4C4A6032-7B38-914C-9C43-A8EC2BA98916}" type="presParOf" srcId="{9FA2CF5C-F665-B740-B93A-4D3595E7FF54}" destId="{A209817F-9C8F-1D4F-A8CB-84907DEF2102}" srcOrd="1" destOrd="0" presId="urn:microsoft.com/office/officeart/2005/8/layout/orgChart1"/>
    <dgm:cxn modelId="{328901A7-2441-0043-B6A9-5CC1A370F388}" type="presParOf" srcId="{BF0A578A-B885-4C40-B410-3A95FF2FB43D}" destId="{AB8EAB04-AF3C-C94D-9D28-7557958EE547}" srcOrd="1" destOrd="0" presId="urn:microsoft.com/office/officeart/2005/8/layout/orgChart1"/>
    <dgm:cxn modelId="{9ABC84AD-6F2D-3B41-8F8F-D2F7D8A5377A}" type="presParOf" srcId="{AB8EAB04-AF3C-C94D-9D28-7557958EE547}" destId="{6E431DCE-F1BD-5B41-BA1A-38A12A6563EB}" srcOrd="0" destOrd="0" presId="urn:microsoft.com/office/officeart/2005/8/layout/orgChart1"/>
    <dgm:cxn modelId="{674A61BF-618F-CA43-A7CC-145E945692A8}" type="presParOf" srcId="{AB8EAB04-AF3C-C94D-9D28-7557958EE547}" destId="{49908ADE-E7DA-454C-B290-8006DFEFA5D3}" srcOrd="1" destOrd="0" presId="urn:microsoft.com/office/officeart/2005/8/layout/orgChart1"/>
    <dgm:cxn modelId="{62B85E25-67E5-8247-A90D-A46AB55423AD}" type="presParOf" srcId="{49908ADE-E7DA-454C-B290-8006DFEFA5D3}" destId="{ACC421D3-5121-7242-8FA1-AFB85A139FC4}" srcOrd="0" destOrd="0" presId="urn:microsoft.com/office/officeart/2005/8/layout/orgChart1"/>
    <dgm:cxn modelId="{2481BCE9-EAE7-CD49-B077-E5AC2022CB0A}" type="presParOf" srcId="{ACC421D3-5121-7242-8FA1-AFB85A139FC4}" destId="{71DB4FF2-E0E1-0841-BB4F-3D60E40C87D0}" srcOrd="0" destOrd="0" presId="urn:microsoft.com/office/officeart/2005/8/layout/orgChart1"/>
    <dgm:cxn modelId="{C3C35DB7-1F0B-9D4B-BAD7-D6C8DA643D6B}" type="presParOf" srcId="{ACC421D3-5121-7242-8FA1-AFB85A139FC4}" destId="{5A9CF046-7E3A-434F-ADBC-3C34AEA93DD3}" srcOrd="1" destOrd="0" presId="urn:microsoft.com/office/officeart/2005/8/layout/orgChart1"/>
    <dgm:cxn modelId="{D9699227-9302-5E40-8DF8-8A2F5609ABD0}" type="presParOf" srcId="{49908ADE-E7DA-454C-B290-8006DFEFA5D3}" destId="{5E0893CC-3B88-5549-A1FD-8C86AC089BB9}" srcOrd="1" destOrd="0" presId="urn:microsoft.com/office/officeart/2005/8/layout/orgChart1"/>
    <dgm:cxn modelId="{80958A4C-C24B-3546-845A-23ECA1A05E7B}" type="presParOf" srcId="{49908ADE-E7DA-454C-B290-8006DFEFA5D3}" destId="{1A998780-4F33-BE41-A970-A28BEC050932}" srcOrd="2" destOrd="0" presId="urn:microsoft.com/office/officeart/2005/8/layout/orgChart1"/>
    <dgm:cxn modelId="{23D0C2B1-FE83-8A41-B7E5-D60B6F3C455D}" type="presParOf" srcId="{BF0A578A-B885-4C40-B410-3A95FF2FB43D}" destId="{7C28E7E7-DD9B-0B42-A58D-79F10E43E4E7}" srcOrd="2" destOrd="0" presId="urn:microsoft.com/office/officeart/2005/8/layout/orgChart1"/>
    <dgm:cxn modelId="{75444508-41E6-1647-8201-C2725DEC3E4B}" type="presParOf" srcId="{FF7F79B1-AB27-A743-90CF-C32EE5DCE913}" destId="{9A2A784C-3282-E548-A09F-F21F2FEB807A}" srcOrd="2" destOrd="0" presId="urn:microsoft.com/office/officeart/2005/8/layout/orgChart1"/>
    <dgm:cxn modelId="{4BA8647B-07F3-4F46-807F-36D114313894}" type="presParOf" srcId="{E378E6F4-2B4B-5247-9E25-79E3F0ADEAB0}" destId="{55420F63-B16C-844E-92BE-E579ADD0EE9F}" srcOrd="2" destOrd="0" presId="urn:microsoft.com/office/officeart/2005/8/layout/orgChart1"/>
    <dgm:cxn modelId="{0F40ACA0-70C0-3943-89C7-995A14559CEE}" type="presParOf" srcId="{353FC543-8991-0C4E-8147-EC7E8E147290}" destId="{EBA3DB83-2991-EC45-A6DA-4CE8BA92C9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31DCE-F1BD-5B41-BA1A-38A12A6563EB}">
      <dsp:nvSpPr>
        <dsp:cNvPr id="0" name=""/>
        <dsp:cNvSpPr/>
      </dsp:nvSpPr>
      <dsp:spPr>
        <a:xfrm>
          <a:off x="2651421" y="3384080"/>
          <a:ext cx="513083" cy="576324"/>
        </a:xfrm>
        <a:custGeom>
          <a:avLst/>
          <a:gdLst/>
          <a:ahLst/>
          <a:cxnLst/>
          <a:rect l="0" t="0" r="0" b="0"/>
          <a:pathLst>
            <a:path>
              <a:moveTo>
                <a:pt x="513083" y="0"/>
              </a:moveTo>
              <a:lnTo>
                <a:pt x="513083" y="576324"/>
              </a:lnTo>
              <a:lnTo>
                <a:pt x="0" y="576324"/>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679BD9D0-2BA9-614C-A2F5-6B20E35B109F}">
      <dsp:nvSpPr>
        <dsp:cNvPr id="0" name=""/>
        <dsp:cNvSpPr/>
      </dsp:nvSpPr>
      <dsp:spPr>
        <a:xfrm>
          <a:off x="3118785" y="2471166"/>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75F37C4-E2EE-374B-8B73-421C93BBD060}">
      <dsp:nvSpPr>
        <dsp:cNvPr id="0" name=""/>
        <dsp:cNvSpPr/>
      </dsp:nvSpPr>
      <dsp:spPr>
        <a:xfrm>
          <a:off x="3118785" y="1558253"/>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F4A1B983-EB2A-D24E-943D-C9AAF0A49C20}">
      <dsp:nvSpPr>
        <dsp:cNvPr id="0" name=""/>
        <dsp:cNvSpPr/>
      </dsp:nvSpPr>
      <dsp:spPr>
        <a:xfrm>
          <a:off x="3118785" y="645339"/>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D05C0C0-5E19-A940-B43C-FAC27F344615}">
      <dsp:nvSpPr>
        <dsp:cNvPr id="0" name=""/>
        <dsp:cNvSpPr/>
      </dsp:nvSpPr>
      <dsp:spPr>
        <a:xfrm>
          <a:off x="2521608" y="244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Compute Node</a:t>
          </a:r>
          <a:endParaRPr lang="en-US" sz="2300" kern="1200" dirty="0"/>
        </a:p>
      </dsp:txBody>
      <dsp:txXfrm>
        <a:off x="2521608" y="2443"/>
        <a:ext cx="1285793" cy="642896"/>
      </dsp:txXfrm>
    </dsp:sp>
    <dsp:sp modelId="{3284B33F-9CD2-814E-A154-476858A9050F}">
      <dsp:nvSpPr>
        <dsp:cNvPr id="0" name=""/>
        <dsp:cNvSpPr/>
      </dsp:nvSpPr>
      <dsp:spPr>
        <a:xfrm>
          <a:off x="2521608" y="915356"/>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Disks</a:t>
          </a:r>
          <a:endParaRPr lang="en-US" sz="2300" kern="1200" dirty="0"/>
        </a:p>
      </dsp:txBody>
      <dsp:txXfrm>
        <a:off x="2521608" y="915356"/>
        <a:ext cx="1285793" cy="642896"/>
      </dsp:txXfrm>
    </dsp:sp>
    <dsp:sp modelId="{B408EA29-D480-664C-975A-3A87FB0441BD}">
      <dsp:nvSpPr>
        <dsp:cNvPr id="0" name=""/>
        <dsp:cNvSpPr/>
      </dsp:nvSpPr>
      <dsp:spPr>
        <a:xfrm>
          <a:off x="2521608" y="1828270"/>
          <a:ext cx="1285793" cy="642896"/>
        </a:xfrm>
        <a:prstGeom prst="rect">
          <a:avLst/>
        </a:prstGeom>
        <a:solidFill>
          <a:schemeClr val="accent1">
            <a:lumMod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Slices</a:t>
          </a:r>
          <a:endParaRPr lang="en-US" sz="2300" kern="1200" dirty="0"/>
        </a:p>
      </dsp:txBody>
      <dsp:txXfrm>
        <a:off x="2521608" y="1828270"/>
        <a:ext cx="1285793" cy="642896"/>
      </dsp:txXfrm>
    </dsp:sp>
    <dsp:sp modelId="{EBC92A5C-86FE-9742-BFA9-B53D0A664AD8}">
      <dsp:nvSpPr>
        <dsp:cNvPr id="0" name=""/>
        <dsp:cNvSpPr/>
      </dsp:nvSpPr>
      <dsp:spPr>
        <a:xfrm>
          <a:off x="2521608" y="274118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Columns</a:t>
          </a:r>
          <a:endParaRPr lang="en-US" sz="2300" kern="1200" dirty="0"/>
        </a:p>
      </dsp:txBody>
      <dsp:txXfrm>
        <a:off x="2521608" y="2741183"/>
        <a:ext cx="1285793" cy="642896"/>
      </dsp:txXfrm>
    </dsp:sp>
    <dsp:sp modelId="{71DB4FF2-E0E1-0841-BB4F-3D60E40C87D0}">
      <dsp:nvSpPr>
        <dsp:cNvPr id="0" name=""/>
        <dsp:cNvSpPr/>
      </dsp:nvSpPr>
      <dsp:spPr>
        <a:xfrm>
          <a:off x="1365628" y="3638956"/>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Blocks</a:t>
          </a:r>
          <a:endParaRPr lang="en-US" sz="2300" kern="1200" dirty="0"/>
        </a:p>
      </dsp:txBody>
      <dsp:txXfrm>
        <a:off x="1365628" y="3638956"/>
        <a:ext cx="1285793" cy="642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31DCE-F1BD-5B41-BA1A-38A12A6563EB}">
      <dsp:nvSpPr>
        <dsp:cNvPr id="0" name=""/>
        <dsp:cNvSpPr/>
      </dsp:nvSpPr>
      <dsp:spPr>
        <a:xfrm>
          <a:off x="2651421" y="3384080"/>
          <a:ext cx="513083" cy="576324"/>
        </a:xfrm>
        <a:custGeom>
          <a:avLst/>
          <a:gdLst/>
          <a:ahLst/>
          <a:cxnLst/>
          <a:rect l="0" t="0" r="0" b="0"/>
          <a:pathLst>
            <a:path>
              <a:moveTo>
                <a:pt x="513083" y="0"/>
              </a:moveTo>
              <a:lnTo>
                <a:pt x="513083" y="576324"/>
              </a:lnTo>
              <a:lnTo>
                <a:pt x="0" y="576324"/>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679BD9D0-2BA9-614C-A2F5-6B20E35B109F}">
      <dsp:nvSpPr>
        <dsp:cNvPr id="0" name=""/>
        <dsp:cNvSpPr/>
      </dsp:nvSpPr>
      <dsp:spPr>
        <a:xfrm>
          <a:off x="3118785" y="2471166"/>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75F37C4-E2EE-374B-8B73-421C93BBD060}">
      <dsp:nvSpPr>
        <dsp:cNvPr id="0" name=""/>
        <dsp:cNvSpPr/>
      </dsp:nvSpPr>
      <dsp:spPr>
        <a:xfrm>
          <a:off x="3118785" y="1558253"/>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F4A1B983-EB2A-D24E-943D-C9AAF0A49C20}">
      <dsp:nvSpPr>
        <dsp:cNvPr id="0" name=""/>
        <dsp:cNvSpPr/>
      </dsp:nvSpPr>
      <dsp:spPr>
        <a:xfrm>
          <a:off x="3118785" y="645339"/>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D05C0C0-5E19-A940-B43C-FAC27F344615}">
      <dsp:nvSpPr>
        <dsp:cNvPr id="0" name=""/>
        <dsp:cNvSpPr/>
      </dsp:nvSpPr>
      <dsp:spPr>
        <a:xfrm>
          <a:off x="2521608" y="244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Compute Node</a:t>
          </a:r>
          <a:endParaRPr lang="en-US" sz="2300" kern="1200" dirty="0"/>
        </a:p>
      </dsp:txBody>
      <dsp:txXfrm>
        <a:off x="2521608" y="2443"/>
        <a:ext cx="1285793" cy="642896"/>
      </dsp:txXfrm>
    </dsp:sp>
    <dsp:sp modelId="{3284B33F-9CD2-814E-A154-476858A9050F}">
      <dsp:nvSpPr>
        <dsp:cNvPr id="0" name=""/>
        <dsp:cNvSpPr/>
      </dsp:nvSpPr>
      <dsp:spPr>
        <a:xfrm>
          <a:off x="2521608" y="915356"/>
          <a:ext cx="1285793" cy="642896"/>
        </a:xfrm>
        <a:prstGeom prst="rect">
          <a:avLst/>
        </a:prstGeom>
        <a:solidFill>
          <a:schemeClr val="accent1">
            <a:lumMod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Disks</a:t>
          </a:r>
          <a:endParaRPr lang="en-US" sz="2300" kern="1200" dirty="0"/>
        </a:p>
      </dsp:txBody>
      <dsp:txXfrm>
        <a:off x="2521608" y="915356"/>
        <a:ext cx="1285793" cy="642896"/>
      </dsp:txXfrm>
    </dsp:sp>
    <dsp:sp modelId="{B408EA29-D480-664C-975A-3A87FB0441BD}">
      <dsp:nvSpPr>
        <dsp:cNvPr id="0" name=""/>
        <dsp:cNvSpPr/>
      </dsp:nvSpPr>
      <dsp:spPr>
        <a:xfrm>
          <a:off x="2521608" y="1828270"/>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Slices</a:t>
          </a:r>
          <a:endParaRPr lang="en-US" sz="2300" kern="1200" dirty="0"/>
        </a:p>
      </dsp:txBody>
      <dsp:txXfrm>
        <a:off x="2521608" y="1828270"/>
        <a:ext cx="1285793" cy="642896"/>
      </dsp:txXfrm>
    </dsp:sp>
    <dsp:sp modelId="{EBC92A5C-86FE-9742-BFA9-B53D0A664AD8}">
      <dsp:nvSpPr>
        <dsp:cNvPr id="0" name=""/>
        <dsp:cNvSpPr/>
      </dsp:nvSpPr>
      <dsp:spPr>
        <a:xfrm>
          <a:off x="2521608" y="274118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Columns</a:t>
          </a:r>
          <a:endParaRPr lang="en-US" sz="2300" kern="1200" dirty="0"/>
        </a:p>
      </dsp:txBody>
      <dsp:txXfrm>
        <a:off x="2521608" y="2741183"/>
        <a:ext cx="1285793" cy="642896"/>
      </dsp:txXfrm>
    </dsp:sp>
    <dsp:sp modelId="{71DB4FF2-E0E1-0841-BB4F-3D60E40C87D0}">
      <dsp:nvSpPr>
        <dsp:cNvPr id="0" name=""/>
        <dsp:cNvSpPr/>
      </dsp:nvSpPr>
      <dsp:spPr>
        <a:xfrm>
          <a:off x="1365628" y="3638956"/>
          <a:ext cx="1285793" cy="642896"/>
        </a:xfrm>
        <a:prstGeom prst="rect">
          <a:avLst/>
        </a:prstGeom>
        <a:solidFill>
          <a:schemeClr val="accent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Blocks</a:t>
          </a:r>
          <a:endParaRPr lang="en-US" sz="2300" kern="1200" dirty="0"/>
        </a:p>
      </dsp:txBody>
      <dsp:txXfrm>
        <a:off x="1365628" y="3638956"/>
        <a:ext cx="1285793" cy="642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31DCE-F1BD-5B41-BA1A-38A12A6563EB}">
      <dsp:nvSpPr>
        <dsp:cNvPr id="0" name=""/>
        <dsp:cNvSpPr/>
      </dsp:nvSpPr>
      <dsp:spPr>
        <a:xfrm>
          <a:off x="2651421" y="3384080"/>
          <a:ext cx="513083" cy="576324"/>
        </a:xfrm>
        <a:custGeom>
          <a:avLst/>
          <a:gdLst/>
          <a:ahLst/>
          <a:cxnLst/>
          <a:rect l="0" t="0" r="0" b="0"/>
          <a:pathLst>
            <a:path>
              <a:moveTo>
                <a:pt x="513083" y="0"/>
              </a:moveTo>
              <a:lnTo>
                <a:pt x="513083" y="576324"/>
              </a:lnTo>
              <a:lnTo>
                <a:pt x="0" y="576324"/>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679BD9D0-2BA9-614C-A2F5-6B20E35B109F}">
      <dsp:nvSpPr>
        <dsp:cNvPr id="0" name=""/>
        <dsp:cNvSpPr/>
      </dsp:nvSpPr>
      <dsp:spPr>
        <a:xfrm>
          <a:off x="3118785" y="2471166"/>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75F37C4-E2EE-374B-8B73-421C93BBD060}">
      <dsp:nvSpPr>
        <dsp:cNvPr id="0" name=""/>
        <dsp:cNvSpPr/>
      </dsp:nvSpPr>
      <dsp:spPr>
        <a:xfrm>
          <a:off x="3118785" y="1558253"/>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F4A1B983-EB2A-D24E-943D-C9AAF0A49C20}">
      <dsp:nvSpPr>
        <dsp:cNvPr id="0" name=""/>
        <dsp:cNvSpPr/>
      </dsp:nvSpPr>
      <dsp:spPr>
        <a:xfrm>
          <a:off x="3118785" y="645339"/>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D05C0C0-5E19-A940-B43C-FAC27F344615}">
      <dsp:nvSpPr>
        <dsp:cNvPr id="0" name=""/>
        <dsp:cNvSpPr/>
      </dsp:nvSpPr>
      <dsp:spPr>
        <a:xfrm>
          <a:off x="2521608" y="244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Compute Node</a:t>
          </a:r>
          <a:endParaRPr lang="en-US" sz="2300" kern="1200" dirty="0"/>
        </a:p>
      </dsp:txBody>
      <dsp:txXfrm>
        <a:off x="2521608" y="2443"/>
        <a:ext cx="1285793" cy="642896"/>
      </dsp:txXfrm>
    </dsp:sp>
    <dsp:sp modelId="{3284B33F-9CD2-814E-A154-476858A9050F}">
      <dsp:nvSpPr>
        <dsp:cNvPr id="0" name=""/>
        <dsp:cNvSpPr/>
      </dsp:nvSpPr>
      <dsp:spPr>
        <a:xfrm>
          <a:off x="2521608" y="915356"/>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Disks</a:t>
          </a:r>
          <a:endParaRPr lang="en-US" sz="2300" kern="1200" dirty="0"/>
        </a:p>
      </dsp:txBody>
      <dsp:txXfrm>
        <a:off x="2521608" y="915356"/>
        <a:ext cx="1285793" cy="642896"/>
      </dsp:txXfrm>
    </dsp:sp>
    <dsp:sp modelId="{B408EA29-D480-664C-975A-3A87FB0441BD}">
      <dsp:nvSpPr>
        <dsp:cNvPr id="0" name=""/>
        <dsp:cNvSpPr/>
      </dsp:nvSpPr>
      <dsp:spPr>
        <a:xfrm>
          <a:off x="2521608" y="1828270"/>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Slices</a:t>
          </a:r>
          <a:endParaRPr lang="en-US" sz="2300" kern="1200" dirty="0"/>
        </a:p>
      </dsp:txBody>
      <dsp:txXfrm>
        <a:off x="2521608" y="1828270"/>
        <a:ext cx="1285793" cy="642896"/>
      </dsp:txXfrm>
    </dsp:sp>
    <dsp:sp modelId="{EBC92A5C-86FE-9742-BFA9-B53D0A664AD8}">
      <dsp:nvSpPr>
        <dsp:cNvPr id="0" name=""/>
        <dsp:cNvSpPr/>
      </dsp:nvSpPr>
      <dsp:spPr>
        <a:xfrm>
          <a:off x="2521608" y="2741183"/>
          <a:ext cx="1285793" cy="642896"/>
        </a:xfrm>
        <a:prstGeom prst="rect">
          <a:avLst/>
        </a:prstGeom>
        <a:solidFill>
          <a:schemeClr val="accent1">
            <a:lumMod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Columns</a:t>
          </a:r>
          <a:endParaRPr lang="en-US" sz="2300" kern="1200" dirty="0"/>
        </a:p>
      </dsp:txBody>
      <dsp:txXfrm>
        <a:off x="2521608" y="2741183"/>
        <a:ext cx="1285793" cy="642896"/>
      </dsp:txXfrm>
    </dsp:sp>
    <dsp:sp modelId="{71DB4FF2-E0E1-0841-BB4F-3D60E40C87D0}">
      <dsp:nvSpPr>
        <dsp:cNvPr id="0" name=""/>
        <dsp:cNvSpPr/>
      </dsp:nvSpPr>
      <dsp:spPr>
        <a:xfrm>
          <a:off x="1365628" y="3638956"/>
          <a:ext cx="1285793" cy="642896"/>
        </a:xfrm>
        <a:prstGeom prst="rect">
          <a:avLst/>
        </a:prstGeom>
        <a:solidFill>
          <a:schemeClr val="accent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Blocks</a:t>
          </a:r>
          <a:endParaRPr lang="en-US" sz="2300" kern="1200" dirty="0"/>
        </a:p>
      </dsp:txBody>
      <dsp:txXfrm>
        <a:off x="1365628" y="3638956"/>
        <a:ext cx="1285793" cy="6428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31DCE-F1BD-5B41-BA1A-38A12A6563EB}">
      <dsp:nvSpPr>
        <dsp:cNvPr id="0" name=""/>
        <dsp:cNvSpPr/>
      </dsp:nvSpPr>
      <dsp:spPr>
        <a:xfrm>
          <a:off x="2651421" y="3384080"/>
          <a:ext cx="513083" cy="576324"/>
        </a:xfrm>
        <a:custGeom>
          <a:avLst/>
          <a:gdLst/>
          <a:ahLst/>
          <a:cxnLst/>
          <a:rect l="0" t="0" r="0" b="0"/>
          <a:pathLst>
            <a:path>
              <a:moveTo>
                <a:pt x="513083" y="0"/>
              </a:moveTo>
              <a:lnTo>
                <a:pt x="513083" y="576324"/>
              </a:lnTo>
              <a:lnTo>
                <a:pt x="0" y="576324"/>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679BD9D0-2BA9-614C-A2F5-6B20E35B109F}">
      <dsp:nvSpPr>
        <dsp:cNvPr id="0" name=""/>
        <dsp:cNvSpPr/>
      </dsp:nvSpPr>
      <dsp:spPr>
        <a:xfrm>
          <a:off x="3118785" y="2471166"/>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75F37C4-E2EE-374B-8B73-421C93BBD060}">
      <dsp:nvSpPr>
        <dsp:cNvPr id="0" name=""/>
        <dsp:cNvSpPr/>
      </dsp:nvSpPr>
      <dsp:spPr>
        <a:xfrm>
          <a:off x="3118785" y="1558253"/>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F4A1B983-EB2A-D24E-943D-C9AAF0A49C20}">
      <dsp:nvSpPr>
        <dsp:cNvPr id="0" name=""/>
        <dsp:cNvSpPr/>
      </dsp:nvSpPr>
      <dsp:spPr>
        <a:xfrm>
          <a:off x="3118785" y="645339"/>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D05C0C0-5E19-A940-B43C-FAC27F344615}">
      <dsp:nvSpPr>
        <dsp:cNvPr id="0" name=""/>
        <dsp:cNvSpPr/>
      </dsp:nvSpPr>
      <dsp:spPr>
        <a:xfrm>
          <a:off x="2521608" y="244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Compute Node</a:t>
          </a:r>
          <a:endParaRPr lang="en-US" sz="2300" kern="1200" dirty="0"/>
        </a:p>
      </dsp:txBody>
      <dsp:txXfrm>
        <a:off x="2521608" y="2443"/>
        <a:ext cx="1285793" cy="642896"/>
      </dsp:txXfrm>
    </dsp:sp>
    <dsp:sp modelId="{3284B33F-9CD2-814E-A154-476858A9050F}">
      <dsp:nvSpPr>
        <dsp:cNvPr id="0" name=""/>
        <dsp:cNvSpPr/>
      </dsp:nvSpPr>
      <dsp:spPr>
        <a:xfrm>
          <a:off x="2521608" y="915356"/>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Disks</a:t>
          </a:r>
          <a:endParaRPr lang="en-US" sz="2300" kern="1200" dirty="0"/>
        </a:p>
      </dsp:txBody>
      <dsp:txXfrm>
        <a:off x="2521608" y="915356"/>
        <a:ext cx="1285793" cy="642896"/>
      </dsp:txXfrm>
    </dsp:sp>
    <dsp:sp modelId="{B408EA29-D480-664C-975A-3A87FB0441BD}">
      <dsp:nvSpPr>
        <dsp:cNvPr id="0" name=""/>
        <dsp:cNvSpPr/>
      </dsp:nvSpPr>
      <dsp:spPr>
        <a:xfrm>
          <a:off x="2521608" y="1828270"/>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Slices</a:t>
          </a:r>
          <a:endParaRPr lang="en-US" sz="2300" kern="1200" dirty="0"/>
        </a:p>
      </dsp:txBody>
      <dsp:txXfrm>
        <a:off x="2521608" y="1828270"/>
        <a:ext cx="1285793" cy="642896"/>
      </dsp:txXfrm>
    </dsp:sp>
    <dsp:sp modelId="{EBC92A5C-86FE-9742-BFA9-B53D0A664AD8}">
      <dsp:nvSpPr>
        <dsp:cNvPr id="0" name=""/>
        <dsp:cNvSpPr/>
      </dsp:nvSpPr>
      <dsp:spPr>
        <a:xfrm>
          <a:off x="2521608" y="274118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Columns</a:t>
          </a:r>
          <a:endParaRPr lang="en-US" sz="2300" kern="1200" dirty="0"/>
        </a:p>
      </dsp:txBody>
      <dsp:txXfrm>
        <a:off x="2521608" y="2741183"/>
        <a:ext cx="1285793" cy="642896"/>
      </dsp:txXfrm>
    </dsp:sp>
    <dsp:sp modelId="{71DB4FF2-E0E1-0841-BB4F-3D60E40C87D0}">
      <dsp:nvSpPr>
        <dsp:cNvPr id="0" name=""/>
        <dsp:cNvSpPr/>
      </dsp:nvSpPr>
      <dsp:spPr>
        <a:xfrm>
          <a:off x="1365628" y="3638956"/>
          <a:ext cx="1285793" cy="642896"/>
        </a:xfrm>
        <a:prstGeom prst="rect">
          <a:avLst/>
        </a:prstGeom>
        <a:solidFill>
          <a:schemeClr val="accent1">
            <a:lumMod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Blocks</a:t>
          </a:r>
          <a:endParaRPr lang="en-US" sz="2300" kern="1200" dirty="0"/>
        </a:p>
      </dsp:txBody>
      <dsp:txXfrm>
        <a:off x="1365628" y="3638956"/>
        <a:ext cx="1285793" cy="64289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11/19/2018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dirty="0"/>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11/19/2018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49251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768230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57740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3684146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214313">
              <a:buFont typeface="Arial" charset="0"/>
              <a:buChar cha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04881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10228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02559FA-1E2F-C542-B57E-5481FA3EB49D}"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467434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616284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147385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02559FA-1E2F-C542-B57E-5481FA3EB49D}"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929505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11/19/2018 12:48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2109831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11/19/2018 12:48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20591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11/19/2018 12:48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104406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11/19/2018 12:48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106904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9849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17019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611369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smtClean="0">
                <a:solidFill>
                  <a:schemeClr val="bg1"/>
                </a:solidFill>
              </a:rPr>
              <a:t>© 2018, </a:t>
            </a:r>
            <a:r>
              <a:rPr lang="en-US" sz="700" dirty="0" smtClean="0">
                <a:solidFill>
                  <a:schemeClr val="bg1"/>
                </a:solidFill>
              </a:rPr>
              <a:t>Amazon Web Services, Inc. or its Affiliates. All rights reserved.</a:t>
            </a:r>
            <a:endParaRPr lang="en-US" sz="700" dirty="0">
              <a:solidFill>
                <a:schemeClr val="bg1"/>
              </a:solidFill>
            </a:endParaRPr>
          </a:p>
        </p:txBody>
      </p:sp>
    </p:spTree>
    <p:extLst>
      <p:ext uri="{BB962C8B-B14F-4D97-AF65-F5344CB8AC3E}">
        <p14:creationId xmlns:p14="http://schemas.microsoft.com/office/powerpoint/2010/main" val="30321041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0059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892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630376"/>
            <a:ext cx="7728214" cy="1021556"/>
          </a:xfrm>
        </p:spPr>
        <p:txBody>
          <a:bodyPr anchor="ctr">
            <a:noAutofit/>
          </a:bodyPr>
          <a:lstStyle>
            <a:lvl1pPr algn="ctr">
              <a:defRPr sz="4000" b="1" cap="none">
                <a:solidFill>
                  <a:schemeClr val="bg1"/>
                </a:solidFill>
              </a:defRPr>
            </a:lvl1pPr>
          </a:lstStyle>
          <a:p>
            <a:r>
              <a:rPr lang="en-US" dirty="0" smtClean="0"/>
              <a:t>Thank you!</a:t>
            </a:r>
            <a:endParaRPr lang="en-US" dirty="0"/>
          </a:p>
        </p:txBody>
      </p:sp>
      <p:sp>
        <p:nvSpPr>
          <p:cNvPr id="3" name="Text Placeholder 11"/>
          <p:cNvSpPr>
            <a:spLocks noGrp="1"/>
          </p:cNvSpPr>
          <p:nvPr>
            <p:ph type="body" sz="quarter" idx="10"/>
          </p:nvPr>
        </p:nvSpPr>
        <p:spPr>
          <a:xfrm>
            <a:off x="2730500" y="3722055"/>
            <a:ext cx="3662062" cy="433387"/>
          </a:xfrm>
        </p:spPr>
        <p:txBody>
          <a:bodyPr>
            <a:normAutofit/>
          </a:bodyPr>
          <a:lstStyle>
            <a:lvl1pPr marL="0" indent="0" algn="ctr">
              <a:buNone/>
              <a:defRPr sz="1600" baseline="0">
                <a:solidFill>
                  <a:schemeClr val="bg1"/>
                </a:solidFill>
              </a:defRPr>
            </a:lvl1pPr>
          </a:lstStyle>
          <a:p>
            <a:pPr lvl="0"/>
            <a:r>
              <a:rPr lang="en-US" smtClean="0"/>
              <a:t>Click to edit Master text styles</a:t>
            </a:r>
          </a:p>
        </p:txBody>
      </p:sp>
      <p:pic>
        <p:nvPicPr>
          <p:cNvPr id="6" name="Picture 5"/>
          <p:cNvPicPr>
            <a:picLocks noChangeAspect="1"/>
          </p:cNvPicPr>
          <p:nvPr userDrawn="1"/>
        </p:nvPicPr>
        <p:blipFill>
          <a:blip r:embed="rId3"/>
          <a:stretch>
            <a:fillRect/>
          </a:stretch>
        </p:blipFill>
        <p:spPr>
          <a:xfrm>
            <a:off x="4287358" y="4653047"/>
            <a:ext cx="569284" cy="214318"/>
          </a:xfrm>
          <a:prstGeom prst="rect">
            <a:avLst/>
          </a:prstGeom>
        </p:spPr>
      </p:pic>
    </p:spTree>
    <p:extLst>
      <p:ext uri="{BB962C8B-B14F-4D97-AF65-F5344CB8AC3E}">
        <p14:creationId xmlns:p14="http://schemas.microsoft.com/office/powerpoint/2010/main" val="184527624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2730500" y="3643480"/>
            <a:ext cx="3683000" cy="433387"/>
          </a:xfrm>
        </p:spPr>
        <p:txBody>
          <a:bodyPr>
            <a:normAutofit/>
          </a:bodyPr>
          <a:lstStyle>
            <a:lvl1pPr marL="0" indent="0" algn="ctr">
              <a:buNone/>
              <a:defRPr sz="1200" baseline="0">
                <a:solidFill>
                  <a:schemeClr val="bg1"/>
                </a:solidFill>
              </a:defRPr>
            </a:lvl1pPr>
          </a:lstStyle>
          <a:p>
            <a:pPr lvl="0"/>
            <a:r>
              <a:rPr lang="en-US" dirty="0" smtClean="0"/>
              <a:t>Click to edit Presenter, Team</a:t>
            </a:r>
            <a:endParaRPr lang="en-US" dirty="0"/>
          </a:p>
        </p:txBody>
      </p:sp>
      <p:sp>
        <p:nvSpPr>
          <p:cNvPr id="7" name="Text Placeholder 11"/>
          <p:cNvSpPr>
            <a:spLocks noGrp="1"/>
          </p:cNvSpPr>
          <p:nvPr>
            <p:ph type="body" sz="quarter" idx="11" hasCustomPrompt="1"/>
          </p:nvPr>
        </p:nvSpPr>
        <p:spPr>
          <a:xfrm>
            <a:off x="2730500" y="4024481"/>
            <a:ext cx="3683000" cy="369888"/>
          </a:xfrm>
        </p:spPr>
        <p:txBody>
          <a:bodyPr>
            <a:normAutofit/>
          </a:bodyPr>
          <a:lstStyle>
            <a:lvl1pPr marL="0" indent="0" algn="ctr">
              <a:buNone/>
              <a:defRPr sz="1200" baseline="0">
                <a:solidFill>
                  <a:schemeClr val="bg1"/>
                </a:solidFill>
              </a:defRPr>
            </a:lvl1pPr>
          </a:lstStyle>
          <a:p>
            <a:pPr lvl="0"/>
            <a:r>
              <a:rPr lang="en-US" dirty="0" smtClean="0"/>
              <a:t>Click to edit Date</a:t>
            </a:r>
            <a:endParaRPr lang="en-US" dirty="0"/>
          </a:p>
        </p:txBody>
      </p:sp>
      <p:sp>
        <p:nvSpPr>
          <p:cNvPr id="10" name="Text Placeholder 8"/>
          <p:cNvSpPr>
            <a:spLocks noGrp="1"/>
          </p:cNvSpPr>
          <p:nvPr>
            <p:ph type="body" sz="quarter" idx="12" hasCustomPrompt="1"/>
          </p:nvPr>
        </p:nvSpPr>
        <p:spPr>
          <a:xfrm>
            <a:off x="909506" y="2173165"/>
            <a:ext cx="7324988" cy="744537"/>
          </a:xfrm>
        </p:spPr>
        <p:txBody>
          <a:bodyPr>
            <a:noAutofit/>
          </a:bodyPr>
          <a:lstStyle>
            <a:lvl1pPr marL="0" indent="0" algn="ctr">
              <a:buNone/>
              <a:defRPr sz="3200" b="1" baseline="0">
                <a:solidFill>
                  <a:schemeClr val="bg1"/>
                </a:solidFill>
              </a:defRPr>
            </a:lvl1pPr>
          </a:lstStyle>
          <a:p>
            <a:pPr lvl="0"/>
            <a:r>
              <a:rPr lang="en-US" dirty="0" smtClean="0"/>
              <a:t>Click to edit Master title style</a:t>
            </a:r>
            <a:endParaRPr lang="en-US" dirty="0"/>
          </a:p>
        </p:txBody>
      </p:sp>
      <p:sp>
        <p:nvSpPr>
          <p:cNvPr id="12" name="Text Placeholder 11"/>
          <p:cNvSpPr>
            <a:spLocks noGrp="1"/>
          </p:cNvSpPr>
          <p:nvPr>
            <p:ph type="body" sz="quarter" idx="13"/>
          </p:nvPr>
        </p:nvSpPr>
        <p:spPr>
          <a:xfrm>
            <a:off x="1551209" y="2923512"/>
            <a:ext cx="6041582" cy="487849"/>
          </a:xfrm>
        </p:spPr>
        <p:txBody>
          <a:bodyPr/>
          <a:lstStyle>
            <a:lvl1pPr marL="0" indent="0" algn="ctr">
              <a:buNone/>
              <a:defRPr sz="1800">
                <a:solidFill>
                  <a:schemeClr val="bg1"/>
                </a:solidFill>
              </a:defRPr>
            </a:lvl1pPr>
          </a:lstStyle>
          <a:p>
            <a:pPr lvl="0"/>
            <a:r>
              <a:rPr lang="en-US" dirty="0" smtClean="0"/>
              <a:t>Click to edit Master text styles</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smtClean="0">
                <a:solidFill>
                  <a:schemeClr val="bg1"/>
                </a:solidFill>
              </a:rPr>
              <a:t>© 2016, Amazon Web Services, Inc. or its Affiliates. All rights reserved.</a:t>
            </a:r>
            <a:endParaRPr lang="en-US" sz="700" dirty="0">
              <a:solidFill>
                <a:schemeClr val="bg1"/>
              </a:solidFill>
            </a:endParaRPr>
          </a:p>
        </p:txBody>
      </p:sp>
      <p:pic>
        <p:nvPicPr>
          <p:cNvPr id="11" name="Picture 10"/>
          <p:cNvPicPr>
            <a:picLocks noChangeAspect="1"/>
          </p:cNvPicPr>
          <p:nvPr userDrawn="1"/>
        </p:nvPicPr>
        <p:blipFill>
          <a:blip r:embed="rId3"/>
          <a:stretch>
            <a:fillRect/>
          </a:stretch>
        </p:blipFill>
        <p:spPr>
          <a:xfrm>
            <a:off x="4287358" y="4653047"/>
            <a:ext cx="569284" cy="21431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23211" y="502920"/>
            <a:ext cx="2897579" cy="1076072"/>
          </a:xfrm>
          <a:prstGeom prst="rect">
            <a:avLst/>
          </a:prstGeom>
        </p:spPr>
      </p:pic>
    </p:spTree>
    <p:extLst>
      <p:ext uri="{BB962C8B-B14F-4D97-AF65-F5344CB8AC3E}">
        <p14:creationId xmlns:p14="http://schemas.microsoft.com/office/powerpoint/2010/main" val="20053143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84590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smtClean="0"/>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8324850" y="4558429"/>
            <a:ext cx="714375" cy="480296"/>
          </a:xfrm>
          <a:prstGeom prst="rect">
            <a:avLst/>
          </a:prstGeom>
        </p:spPr>
      </p:pic>
    </p:spTree>
    <p:extLst>
      <p:ext uri="{BB962C8B-B14F-4D97-AF65-F5344CB8AC3E}">
        <p14:creationId xmlns:p14="http://schemas.microsoft.com/office/powerpoint/2010/main" val="212483756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smtClean="0"/>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2202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dirty="0" smtClean="0"/>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dirty="0" smtClean="0"/>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dirty="0" smtClean="0"/>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630376"/>
            <a:ext cx="7728214" cy="1021556"/>
          </a:xfrm>
        </p:spPr>
        <p:txBody>
          <a:bodyPr anchor="ctr">
            <a:noAutofit/>
          </a:bodyPr>
          <a:lstStyle>
            <a:lvl1pPr algn="ctr">
              <a:defRPr sz="4000" b="1" cap="none">
                <a:solidFill>
                  <a:schemeClr val="bg1"/>
                </a:solidFill>
              </a:defRPr>
            </a:lvl1pPr>
          </a:lstStyle>
          <a:p>
            <a:r>
              <a:rPr lang="en-US" dirty="0" smtClean="0"/>
              <a:t>Thank you!</a:t>
            </a:r>
            <a:endParaRPr lang="en-US" dirty="0"/>
          </a:p>
        </p:txBody>
      </p:sp>
      <p:sp>
        <p:nvSpPr>
          <p:cNvPr id="3" name="Text Placeholder 11"/>
          <p:cNvSpPr>
            <a:spLocks noGrp="1"/>
          </p:cNvSpPr>
          <p:nvPr>
            <p:ph type="body" sz="quarter" idx="10"/>
          </p:nvPr>
        </p:nvSpPr>
        <p:spPr>
          <a:xfrm>
            <a:off x="2730500" y="3722055"/>
            <a:ext cx="3662062" cy="433387"/>
          </a:xfrm>
        </p:spPr>
        <p:txBody>
          <a:bodyPr>
            <a:normAutofit/>
          </a:bodyPr>
          <a:lstStyle>
            <a:lvl1pPr marL="0" indent="0" algn="ctr">
              <a:buNone/>
              <a:defRPr sz="1600" baseline="0">
                <a:solidFill>
                  <a:schemeClr val="bg1"/>
                </a:solidFill>
              </a:defRPr>
            </a:lvl1pPr>
          </a:lstStyle>
          <a:p>
            <a:pPr lvl="0"/>
            <a:r>
              <a:rPr lang="en-US" smtClean="0"/>
              <a:t>Click to edit Master text styles</a:t>
            </a:r>
          </a:p>
        </p:txBody>
      </p:sp>
      <p:pic>
        <p:nvPicPr>
          <p:cNvPr id="6" name="Picture 5"/>
          <p:cNvPicPr>
            <a:picLocks noChangeAspect="1"/>
          </p:cNvPicPr>
          <p:nvPr userDrawn="1"/>
        </p:nvPicPr>
        <p:blipFill>
          <a:blip r:embed="rId3"/>
          <a:stretch>
            <a:fillRect/>
          </a:stretch>
        </p:blipFill>
        <p:spPr>
          <a:xfrm>
            <a:off x="4287358" y="4653047"/>
            <a:ext cx="569284" cy="214318"/>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23211" y="502920"/>
            <a:ext cx="2897579" cy="1076072"/>
          </a:xfrm>
          <a:prstGeom prst="rect">
            <a:avLst/>
          </a:prstGeom>
        </p:spPr>
      </p:pic>
    </p:spTree>
    <p:extLst>
      <p:ext uri="{BB962C8B-B14F-4D97-AF65-F5344CB8AC3E}">
        <p14:creationId xmlns:p14="http://schemas.microsoft.com/office/powerpoint/2010/main" val="21248375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smtClean="0"/>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4972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smtClean="0"/>
              <a:t>Click to edit Master title style</a:t>
            </a:r>
            <a:endParaRPr lang="en-US" dirty="0"/>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10912" y="4699140"/>
            <a:ext cx="883650" cy="331100"/>
          </a:xfrm>
          <a:prstGeom prst="rect">
            <a:avLst/>
          </a:prstGeom>
        </p:spPr>
      </p:pic>
    </p:spTree>
    <p:extLst>
      <p:ext uri="{BB962C8B-B14F-4D97-AF65-F5344CB8AC3E}">
        <p14:creationId xmlns:p14="http://schemas.microsoft.com/office/powerpoint/2010/main" val="35519273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343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smtClean="0"/>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077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91386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smtClean="0"/>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smtClean="0"/>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smtClean="0"/>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402858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114606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130809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iming>
    <p:tnLst>
      <p:par>
        <p:cTn id="1" dur="indefinite" restart="never" nodeType="tmRoot"/>
      </p:par>
    </p:tnLst>
  </p:timing>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7" r:id="rId12"/>
  </p:sldLayoutIdLst>
  <p:timing>
    <p:tnLst>
      <p:par>
        <p:cTn id="1" dur="indefinite" restart="never" nodeType="tmRoot"/>
      </p:par>
    </p:tnLst>
  </p:timing>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docs.aws.amazon.com/redshift/latest/dg/c_analyzing-table-design.html"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tiff"/><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tiff"/><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29.png"/><Relationship Id="rId11" Type="http://schemas.openxmlformats.org/officeDocument/2006/relationships/image" Target="../media/image34.tiff"/><Relationship Id="rId5" Type="http://schemas.openxmlformats.org/officeDocument/2006/relationships/image" Target="../media/image28.png"/><Relationship Id="rId10" Type="http://schemas.openxmlformats.org/officeDocument/2006/relationships/image" Target="../media/image33.tiff"/><Relationship Id="rId4" Type="http://schemas.microsoft.com/office/2007/relationships/hdphoto" Target="../media/hdphoto1.wdp"/><Relationship Id="rId9"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hyperlink" Target="https://aws.amazon.com/blogs/big-data/amazon-redshift-engineerings-advanced-table-design-playbook-preamble-prerequisites-and-prioritization/" TargetMode="Externa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3429000"/>
            <a:ext cx="9144000" cy="433388"/>
          </a:xfrm>
        </p:spPr>
        <p:txBody>
          <a:bodyPr>
            <a:noAutofit/>
          </a:bodyPr>
          <a:lstStyle/>
          <a:p>
            <a:pPr algn="ctr"/>
            <a:endParaRPr lang="en-US" sz="1600" dirty="0">
              <a:solidFill>
                <a:schemeClr val="bg1"/>
              </a:solidFill>
            </a:endParaRPr>
          </a:p>
        </p:txBody>
      </p:sp>
      <p:sp>
        <p:nvSpPr>
          <p:cNvPr id="3" name="Text Placeholder 2"/>
          <p:cNvSpPr>
            <a:spLocks noGrp="1"/>
          </p:cNvSpPr>
          <p:nvPr>
            <p:ph type="body" sz="quarter" idx="4294967295"/>
          </p:nvPr>
        </p:nvSpPr>
        <p:spPr>
          <a:xfrm>
            <a:off x="0" y="4110038"/>
            <a:ext cx="9144000" cy="369887"/>
          </a:xfrm>
        </p:spPr>
        <p:txBody>
          <a:bodyPr>
            <a:normAutofit/>
          </a:bodyPr>
          <a:lstStyle/>
          <a:p>
            <a:pPr algn="ctr"/>
            <a:endParaRPr lang="en-US" sz="1400" dirty="0">
              <a:solidFill>
                <a:schemeClr val="bg1"/>
              </a:solidFill>
            </a:endParaRPr>
          </a:p>
        </p:txBody>
      </p:sp>
      <p:sp>
        <p:nvSpPr>
          <p:cNvPr id="4" name="Text Placeholder 3"/>
          <p:cNvSpPr>
            <a:spLocks noGrp="1"/>
          </p:cNvSpPr>
          <p:nvPr>
            <p:ph type="body" sz="quarter" idx="4294967295"/>
          </p:nvPr>
        </p:nvSpPr>
        <p:spPr>
          <a:xfrm>
            <a:off x="0" y="1820748"/>
            <a:ext cx="9144000" cy="744537"/>
          </a:xfrm>
        </p:spPr>
        <p:txBody>
          <a:bodyPr/>
          <a:lstStyle/>
          <a:p>
            <a:pPr algn="ctr"/>
            <a:r>
              <a:rPr lang="en-US" sz="3200" b="1" dirty="0">
                <a:solidFill>
                  <a:schemeClr val="bg1"/>
                </a:solidFill>
              </a:rPr>
              <a:t>Best Practices for Data Warehousing </a:t>
            </a:r>
            <a:r>
              <a:rPr lang="en-US" sz="3200" b="1" dirty="0" smtClean="0">
                <a:solidFill>
                  <a:schemeClr val="bg1"/>
                </a:solidFill>
              </a:rPr>
              <a:t/>
            </a:r>
            <a:br>
              <a:rPr lang="en-US" sz="3200" b="1" dirty="0" smtClean="0">
                <a:solidFill>
                  <a:schemeClr val="bg1"/>
                </a:solidFill>
              </a:rPr>
            </a:br>
            <a:r>
              <a:rPr lang="en-US" sz="3200" b="1" dirty="0" smtClean="0">
                <a:solidFill>
                  <a:schemeClr val="bg1"/>
                </a:solidFill>
              </a:rPr>
              <a:t>with </a:t>
            </a:r>
            <a:r>
              <a:rPr lang="en-US" sz="3200" b="1" dirty="0">
                <a:solidFill>
                  <a:schemeClr val="bg1"/>
                </a:solidFill>
              </a:rPr>
              <a:t>Amazon Redshift</a:t>
            </a:r>
          </a:p>
        </p:txBody>
      </p:sp>
    </p:spTree>
    <p:extLst>
      <p:ext uri="{BB962C8B-B14F-4D97-AF65-F5344CB8AC3E}">
        <p14:creationId xmlns:p14="http://schemas.microsoft.com/office/powerpoint/2010/main" val="33034442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Cluster Creation &amp; Load Data - </a:t>
            </a:r>
            <a:r>
              <a:rPr lang="en-US"/>
              <a:t>Star Schema Benchmark (SSB)</a:t>
            </a:r>
          </a:p>
        </p:txBody>
      </p:sp>
      <p:pic>
        <p:nvPicPr>
          <p:cNvPr id="4098" name="Picture 2" descr="https://docs.aws.amazon.com/redshift/latest/dg/images/tutorial-optimize-tables-ssb-data-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110" y="1234440"/>
            <a:ext cx="4054662" cy="3503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535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solidFill>
                  <a:schemeClr val="tx1">
                    <a:lumMod val="50000"/>
                  </a:schemeClr>
                </a:solidFill>
              </a:rPr>
              <a:t>Designed for I/O Reduction</a:t>
            </a:r>
            <a:endParaRPr lang="en-US" dirty="0">
              <a:solidFill>
                <a:schemeClr val="tx1">
                  <a:lumMod val="50000"/>
                </a:schemeClr>
              </a:solidFill>
            </a:endParaRPr>
          </a:p>
        </p:txBody>
      </p:sp>
      <p:sp>
        <p:nvSpPr>
          <p:cNvPr id="2"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smtClean="0">
                <a:solidFill>
                  <a:schemeClr val="tx1">
                    <a:lumMod val="50000"/>
                  </a:schemeClr>
                </a:solidFill>
              </a:rPr>
              <a:t>Columnar </a:t>
            </a:r>
            <a:r>
              <a:rPr lang="en-US" sz="2000" dirty="0">
                <a:solidFill>
                  <a:schemeClr val="tx1">
                    <a:lumMod val="50000"/>
                  </a:schemeClr>
                </a:solidFill>
              </a:rPr>
              <a:t>storage</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Data compression</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Zone maps</a:t>
            </a:r>
          </a:p>
          <a:p>
            <a:pPr lvl="0">
              <a:lnSpc>
                <a:spcPct val="90000"/>
              </a:lnSpc>
              <a:buSzPct val="90000"/>
            </a:pPr>
            <a:endParaRPr lang="en-US" sz="2000" dirty="0">
              <a:solidFill>
                <a:schemeClr val="tx1">
                  <a:lumMod val="50000"/>
                </a:schemeClr>
              </a:solidFill>
            </a:endParaRPr>
          </a:p>
          <a:p>
            <a:pPr lvl="0">
              <a:lnSpc>
                <a:spcPct val="90000"/>
              </a:lnSpc>
              <a:buSzPct val="90000"/>
            </a:pPr>
            <a:endParaRPr lang="en-US" sz="2000" dirty="0">
              <a:solidFill>
                <a:schemeClr val="tx1">
                  <a:lumMod val="50000"/>
                </a:schemeClr>
              </a:solidFill>
            </a:endParaRPr>
          </a:p>
          <a:p>
            <a:endParaRPr lang="en-US" sz="2000" dirty="0">
              <a:solidFill>
                <a:schemeClr val="tx1">
                  <a:lumMod val="50000"/>
                </a:schemeClr>
              </a:solidFill>
            </a:endParaRPr>
          </a:p>
        </p:txBody>
      </p:sp>
      <p:sp>
        <p:nvSpPr>
          <p:cNvPr id="5" name="Rectangle 4"/>
          <p:cNvSpPr/>
          <p:nvPr/>
        </p:nvSpPr>
        <p:spPr>
          <a:xfrm>
            <a:off x="481695" y="836274"/>
            <a:ext cx="3349972" cy="422915"/>
          </a:xfrm>
          <a:prstGeom prst="rect">
            <a:avLst/>
          </a:prstGeom>
          <a:noFill/>
          <a:ln w="3175" cmpd="sng"/>
        </p:spPr>
        <p:style>
          <a:lnRef idx="2">
            <a:schemeClr val="accent6"/>
          </a:lnRef>
          <a:fillRef idx="1">
            <a:schemeClr val="lt1"/>
          </a:fillRef>
          <a:effectRef idx="0">
            <a:schemeClr val="accent6"/>
          </a:effectRef>
          <a:fontRef idx="minor">
            <a:schemeClr val="dk1"/>
          </a:fontRef>
        </p:style>
        <p:txBody>
          <a:bodyPr rtlCol="0" anchor="ctr"/>
          <a:lstStyle/>
          <a:p>
            <a:pPr algn="ctr" defTabSz="457189"/>
            <a:endParaRPr lang="en-US" dirty="0">
              <a:solidFill>
                <a:schemeClr val="tx1">
                  <a:lumMod val="50000"/>
                </a:schemeClr>
              </a:solidFill>
            </a:endParaRPr>
          </a:p>
        </p:txBody>
      </p:sp>
      <p:grpSp>
        <p:nvGrpSpPr>
          <p:cNvPr id="7" name="Group 6"/>
          <p:cNvGrpSpPr/>
          <p:nvPr/>
        </p:nvGrpSpPr>
        <p:grpSpPr>
          <a:xfrm>
            <a:off x="481700" y="3208188"/>
            <a:ext cx="3570327" cy="1721724"/>
            <a:chOff x="3654814" y="3218687"/>
            <a:chExt cx="624578" cy="1721724"/>
          </a:xfrm>
        </p:grpSpPr>
        <p:sp>
          <p:nvSpPr>
            <p:cNvPr id="8" name="Rectangle 7"/>
            <p:cNvSpPr/>
            <p:nvPr/>
          </p:nvSpPr>
          <p:spPr>
            <a:xfrm>
              <a:off x="3654814"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9" name="Rectangle 8"/>
            <p:cNvSpPr/>
            <p:nvPr/>
          </p:nvSpPr>
          <p:spPr>
            <a:xfrm>
              <a:off x="3876126"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0" name="Rectangle 9"/>
            <p:cNvSpPr/>
            <p:nvPr/>
          </p:nvSpPr>
          <p:spPr>
            <a:xfrm>
              <a:off x="3654814"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1" name="Rectangle 10"/>
            <p:cNvSpPr/>
            <p:nvPr/>
          </p:nvSpPr>
          <p:spPr>
            <a:xfrm>
              <a:off x="3876126"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4" name="Rectangle 13"/>
            <p:cNvSpPr/>
            <p:nvPr/>
          </p:nvSpPr>
          <p:spPr>
            <a:xfrm>
              <a:off x="3654814" y="4096512"/>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5" name="Rectangle 14"/>
            <p:cNvSpPr/>
            <p:nvPr/>
          </p:nvSpPr>
          <p:spPr>
            <a:xfrm>
              <a:off x="3876126" y="4096512"/>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7" name="Rectangle 16"/>
            <p:cNvSpPr/>
            <p:nvPr/>
          </p:nvSpPr>
          <p:spPr>
            <a:xfrm>
              <a:off x="3654814" y="4315968"/>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8" name="Rectangle 17"/>
            <p:cNvSpPr/>
            <p:nvPr/>
          </p:nvSpPr>
          <p:spPr>
            <a:xfrm>
              <a:off x="3876126" y="4315968"/>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9" name="Rectangle 18"/>
            <p:cNvSpPr/>
            <p:nvPr/>
          </p:nvSpPr>
          <p:spPr>
            <a:xfrm>
              <a:off x="3654814" y="453542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0" name="Rectangle 19"/>
            <p:cNvSpPr/>
            <p:nvPr/>
          </p:nvSpPr>
          <p:spPr>
            <a:xfrm>
              <a:off x="3876126" y="453542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1" name="Rectangle 20"/>
            <p:cNvSpPr/>
            <p:nvPr/>
          </p:nvSpPr>
          <p:spPr>
            <a:xfrm>
              <a:off x="3654814" y="475488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2" name="Rectangle 21"/>
            <p:cNvSpPr/>
            <p:nvPr/>
          </p:nvSpPr>
          <p:spPr>
            <a:xfrm>
              <a:off x="3876126" y="475488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5" name="Rectangle 24"/>
            <p:cNvSpPr/>
            <p:nvPr/>
          </p:nvSpPr>
          <p:spPr>
            <a:xfrm>
              <a:off x="4096512" y="3877055"/>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9" name="Rectangle 28"/>
            <p:cNvSpPr/>
            <p:nvPr/>
          </p:nvSpPr>
          <p:spPr>
            <a:xfrm>
              <a:off x="4096512" y="4315567"/>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31" name="Rectangle 30"/>
            <p:cNvSpPr/>
            <p:nvPr/>
          </p:nvSpPr>
          <p:spPr>
            <a:xfrm>
              <a:off x="4096512" y="453462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33" name="Rectangle 32"/>
            <p:cNvSpPr/>
            <p:nvPr/>
          </p:nvSpPr>
          <p:spPr>
            <a:xfrm>
              <a:off x="4096512" y="475367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aid</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loc</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5" name="Rectangle 84"/>
            <p:cNvSpPr/>
            <p:nvPr/>
          </p:nvSpPr>
          <p:spPr>
            <a:xfrm>
              <a:off x="3654814"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6" name="Rectangle 85"/>
            <p:cNvSpPr/>
            <p:nvPr/>
          </p:nvSpPr>
          <p:spPr>
            <a:xfrm>
              <a:off x="3876126"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dt</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9" name="Rectangle 88"/>
            <p:cNvSpPr/>
            <p:nvPr/>
          </p:nvSpPr>
          <p:spPr>
            <a:xfrm>
              <a:off x="4096512" y="343814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grpSp>
      <p:sp>
        <p:nvSpPr>
          <p:cNvPr id="40"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aid 	INT 	--audience_id</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,loc 	CHAR(3) 	--location</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,dt 	DATE	--date</a:t>
            </a:r>
          </a:p>
          <a:p>
            <a:pPr marL="0" indent="0" defTabSz="914400">
              <a:spcBef>
                <a:spcPts val="0"/>
              </a:spcBef>
              <a:buFont typeface="Arial"/>
              <a:buNone/>
            </a:pPr>
            <a:r>
              <a:rPr lang="en-US" sz="1200" dirty="0" smtClean="0">
                <a:solidFill>
                  <a:schemeClr val="tx1">
                    <a:lumMod val="50000"/>
                  </a:schemeClr>
                </a:solidFill>
                <a:latin typeface="Consolas" charset="0"/>
                <a:ea typeface="Consolas" charset="0"/>
                <a:cs typeface="Consolas" charset="0"/>
              </a:rPr>
              <a:t>);</a:t>
            </a:r>
            <a:endParaRPr lang="en-US" sz="1050" b="1" dirty="0">
              <a:solidFill>
                <a:schemeClr val="tx1">
                  <a:lumMod val="50000"/>
                </a:schemeClr>
              </a:solidFill>
              <a:latin typeface="Consolas" charset="0"/>
              <a:ea typeface="Consolas" charset="0"/>
              <a:cs typeface="Consolas" charset="0"/>
            </a:endParaRPr>
          </a:p>
        </p:txBody>
      </p:sp>
      <p:graphicFrame>
        <p:nvGraphicFramePr>
          <p:cNvPr id="34" name="Content Placeholder 3"/>
          <p:cNvGraphicFramePr>
            <a:graphicFrameLocks/>
          </p:cNvGraphicFramePr>
          <p:nvPr>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smtClean="0">
                          <a:solidFill>
                            <a:schemeClr val="tx1"/>
                          </a:solidFill>
                          <a:latin typeface="+mn-lt"/>
                        </a:rPr>
                        <a:t>aid</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loc</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dt</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smtClean="0">
                          <a:solidFill>
                            <a:schemeClr val="tx1"/>
                          </a:solidFill>
                          <a:latin typeface="+mn-lt"/>
                        </a:rPr>
                        <a:t>1</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2016-09-01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smtClean="0">
                          <a:solidFill>
                            <a:schemeClr val="tx1"/>
                          </a:solidFill>
                          <a:latin typeface="+mn-lt"/>
                        </a:rPr>
                        <a:t>2</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ysClr val="windowText" lastClr="000000"/>
                          </a:solidFill>
                          <a:latin typeface="+mn-lt"/>
                          <a:ea typeface="Consolas" charset="0"/>
                          <a:cs typeface="Consolas" charset="0"/>
                        </a:rPr>
                        <a:t>2016-09-14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smtClean="0">
                          <a:solidFill>
                            <a:schemeClr val="tx1"/>
                          </a:solidFill>
                          <a:latin typeface="+mn-lt"/>
                        </a:rPr>
                        <a:t>3</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2017-04-01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smtClean="0">
                          <a:solidFill>
                            <a:schemeClr val="tx1"/>
                          </a:solidFill>
                          <a:latin typeface="+mn-lt"/>
                        </a:rPr>
                        <a:t>4</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2017-05-14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35" name="Rectangle 34"/>
          <p:cNvSpPr/>
          <p:nvPr/>
        </p:nvSpPr>
        <p:spPr>
          <a:xfrm>
            <a:off x="4519067" y="3540677"/>
            <a:ext cx="4572000" cy="830997"/>
          </a:xfrm>
          <a:prstGeom prst="rect">
            <a:avLst/>
          </a:prstGeom>
        </p:spPr>
        <p:txBody>
          <a:bodyPr>
            <a:spAutoFit/>
          </a:bodyPr>
          <a:lstStyle/>
          <a:p>
            <a:pPr marL="285750" indent="-285750" defTabSz="457189">
              <a:buFont typeface="Arial" charset="0"/>
              <a:buChar char="•"/>
            </a:pPr>
            <a:r>
              <a:rPr lang="en-US" sz="1600" dirty="0">
                <a:solidFill>
                  <a:schemeClr val="tx1">
                    <a:lumMod val="50000"/>
                  </a:schemeClr>
                </a:solidFill>
              </a:rPr>
              <a:t>Accessing </a:t>
            </a:r>
            <a:r>
              <a:rPr lang="en-US" sz="1600" dirty="0" err="1">
                <a:solidFill>
                  <a:schemeClr val="tx1">
                    <a:lumMod val="50000"/>
                  </a:schemeClr>
                </a:solidFill>
              </a:rPr>
              <a:t>dt</a:t>
            </a:r>
            <a:r>
              <a:rPr lang="en-US" sz="1600" dirty="0">
                <a:solidFill>
                  <a:schemeClr val="tx1">
                    <a:lumMod val="50000"/>
                  </a:schemeClr>
                </a:solidFill>
              </a:rPr>
              <a:t> with row storage:</a:t>
            </a:r>
          </a:p>
          <a:p>
            <a:pPr marL="742950" lvl="1" indent="-285750" defTabSz="457189">
              <a:buFont typeface="Courier New" charset="0"/>
              <a:buChar char="o"/>
            </a:pPr>
            <a:r>
              <a:rPr lang="en-US" sz="1600" dirty="0">
                <a:solidFill>
                  <a:schemeClr val="tx1">
                    <a:lumMod val="50000"/>
                  </a:schemeClr>
                </a:solidFill>
              </a:rPr>
              <a:t>Need to read everything</a:t>
            </a:r>
          </a:p>
          <a:p>
            <a:pPr marL="742950" lvl="1" indent="-285750" defTabSz="457189">
              <a:buFont typeface="Courier New" charset="0"/>
              <a:buChar char="o"/>
            </a:pPr>
            <a:r>
              <a:rPr lang="en-US" sz="1600" dirty="0">
                <a:solidFill>
                  <a:schemeClr val="tx1">
                    <a:lumMod val="50000"/>
                  </a:schemeClr>
                </a:solidFill>
              </a:rPr>
              <a:t>Unnecessary I/O</a:t>
            </a:r>
          </a:p>
        </p:txBody>
      </p:sp>
    </p:spTree>
    <p:extLst>
      <p:ext uri="{BB962C8B-B14F-4D97-AF65-F5344CB8AC3E}">
        <p14:creationId xmlns:p14="http://schemas.microsoft.com/office/powerpoint/2010/main" val="275093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chemeClr val="tx1">
                    <a:lumMod val="50000"/>
                  </a:schemeClr>
                </a:solidFill>
              </a:rPr>
              <a:t>Designed for I/O </a:t>
            </a:r>
            <a:r>
              <a:rPr lang="en-US" dirty="0" smtClean="0">
                <a:solidFill>
                  <a:schemeClr val="tx1">
                    <a:lumMod val="50000"/>
                  </a:schemeClr>
                </a:solidFill>
              </a:rPr>
              <a:t>Reduction</a:t>
            </a:r>
            <a:endParaRPr lang="en-US" dirty="0">
              <a:solidFill>
                <a:schemeClr val="tx1">
                  <a:lumMod val="50000"/>
                </a:schemeClr>
              </a:solidFill>
            </a:endParaRPr>
          </a:p>
        </p:txBody>
      </p:sp>
      <p:sp>
        <p:nvSpPr>
          <p:cNvPr id="38"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smtClean="0">
                <a:solidFill>
                  <a:schemeClr val="tx1">
                    <a:lumMod val="50000"/>
                  </a:schemeClr>
                </a:solidFill>
              </a:rPr>
              <a:t>Columnar </a:t>
            </a:r>
            <a:r>
              <a:rPr lang="en-US" sz="2000" dirty="0">
                <a:solidFill>
                  <a:schemeClr val="tx1">
                    <a:lumMod val="50000"/>
                  </a:schemeClr>
                </a:solidFill>
              </a:rPr>
              <a:t>storage</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Data compression</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Zone maps</a:t>
            </a:r>
          </a:p>
          <a:p>
            <a:pPr lvl="0">
              <a:lnSpc>
                <a:spcPct val="90000"/>
              </a:lnSpc>
              <a:buSzPct val="90000"/>
            </a:pPr>
            <a:endParaRPr lang="en-US" sz="2000" dirty="0">
              <a:solidFill>
                <a:schemeClr val="tx1">
                  <a:lumMod val="50000"/>
                </a:schemeClr>
              </a:solidFill>
            </a:endParaRPr>
          </a:p>
          <a:p>
            <a:pPr lvl="0">
              <a:lnSpc>
                <a:spcPct val="90000"/>
              </a:lnSpc>
              <a:buSzPct val="90000"/>
            </a:pPr>
            <a:endParaRPr lang="en-US" sz="2000" dirty="0">
              <a:solidFill>
                <a:schemeClr val="tx1">
                  <a:lumMod val="50000"/>
                </a:schemeClr>
              </a:solidFill>
            </a:endParaRPr>
          </a:p>
          <a:p>
            <a:endParaRPr lang="en-US" sz="2000" dirty="0">
              <a:solidFill>
                <a:schemeClr val="tx1">
                  <a:lumMod val="50000"/>
                </a:schemeClr>
              </a:solidFill>
            </a:endParaRPr>
          </a:p>
        </p:txBody>
      </p:sp>
      <p:grpSp>
        <p:nvGrpSpPr>
          <p:cNvPr id="7" name="Group 6"/>
          <p:cNvGrpSpPr/>
          <p:nvPr/>
        </p:nvGrpSpPr>
        <p:grpSpPr>
          <a:xfrm>
            <a:off x="481700" y="3208188"/>
            <a:ext cx="3570327" cy="1721724"/>
            <a:chOff x="3654814" y="3218687"/>
            <a:chExt cx="624578" cy="1721724"/>
          </a:xfrm>
        </p:grpSpPr>
        <p:sp>
          <p:nvSpPr>
            <p:cNvPr id="8" name="Rectangle 7"/>
            <p:cNvSpPr/>
            <p:nvPr/>
          </p:nvSpPr>
          <p:spPr>
            <a:xfrm>
              <a:off x="3654814" y="365760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9" name="Rectangle 8"/>
            <p:cNvSpPr/>
            <p:nvPr/>
          </p:nvSpPr>
          <p:spPr>
            <a:xfrm>
              <a:off x="3876126" y="365760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0" name="Rectangle 9"/>
            <p:cNvSpPr/>
            <p:nvPr/>
          </p:nvSpPr>
          <p:spPr>
            <a:xfrm>
              <a:off x="3654814" y="3877056"/>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1" name="Rectangle 10"/>
            <p:cNvSpPr/>
            <p:nvPr/>
          </p:nvSpPr>
          <p:spPr>
            <a:xfrm>
              <a:off x="3876126" y="3877056"/>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4" name="Rectangle 13"/>
            <p:cNvSpPr/>
            <p:nvPr/>
          </p:nvSpPr>
          <p:spPr>
            <a:xfrm>
              <a:off x="3654814" y="4096512"/>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5" name="Rectangle 14"/>
            <p:cNvSpPr/>
            <p:nvPr/>
          </p:nvSpPr>
          <p:spPr>
            <a:xfrm>
              <a:off x="3876126" y="4096512"/>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7" name="Rectangle 16"/>
            <p:cNvSpPr/>
            <p:nvPr/>
          </p:nvSpPr>
          <p:spPr>
            <a:xfrm>
              <a:off x="3654814" y="4315968"/>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8" name="Rectangle 17"/>
            <p:cNvSpPr/>
            <p:nvPr/>
          </p:nvSpPr>
          <p:spPr>
            <a:xfrm>
              <a:off x="3876126" y="4315968"/>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9" name="Rectangle 18"/>
            <p:cNvSpPr/>
            <p:nvPr/>
          </p:nvSpPr>
          <p:spPr>
            <a:xfrm>
              <a:off x="3654814" y="453542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0" name="Rectangle 19"/>
            <p:cNvSpPr/>
            <p:nvPr/>
          </p:nvSpPr>
          <p:spPr>
            <a:xfrm>
              <a:off x="3876126" y="453542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1" name="Rectangle 20"/>
            <p:cNvSpPr/>
            <p:nvPr/>
          </p:nvSpPr>
          <p:spPr>
            <a:xfrm>
              <a:off x="3654814" y="475488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2" name="Rectangle 21"/>
            <p:cNvSpPr/>
            <p:nvPr/>
          </p:nvSpPr>
          <p:spPr>
            <a:xfrm>
              <a:off x="3876126" y="475488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5" name="Rectangle 24"/>
            <p:cNvSpPr/>
            <p:nvPr/>
          </p:nvSpPr>
          <p:spPr>
            <a:xfrm>
              <a:off x="4096512" y="3877055"/>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9" name="Rectangle 28"/>
            <p:cNvSpPr/>
            <p:nvPr/>
          </p:nvSpPr>
          <p:spPr>
            <a:xfrm>
              <a:off x="4096512" y="4315567"/>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31" name="Rectangle 30"/>
            <p:cNvSpPr/>
            <p:nvPr/>
          </p:nvSpPr>
          <p:spPr>
            <a:xfrm>
              <a:off x="4096512" y="453462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33" name="Rectangle 32"/>
            <p:cNvSpPr/>
            <p:nvPr/>
          </p:nvSpPr>
          <p:spPr>
            <a:xfrm>
              <a:off x="4096512" y="475367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aid</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loc</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5" name="Rectangle 84"/>
            <p:cNvSpPr/>
            <p:nvPr/>
          </p:nvSpPr>
          <p:spPr>
            <a:xfrm>
              <a:off x="3654814" y="343814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86" name="Rectangle 85"/>
            <p:cNvSpPr/>
            <p:nvPr/>
          </p:nvSpPr>
          <p:spPr>
            <a:xfrm>
              <a:off x="3876126" y="343814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dt</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9" name="Rectangle 88"/>
            <p:cNvSpPr/>
            <p:nvPr/>
          </p:nvSpPr>
          <p:spPr>
            <a:xfrm>
              <a:off x="4096512" y="343814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grpSp>
      <p:sp>
        <p:nvSpPr>
          <p:cNvPr id="37" name="Title 15"/>
          <p:cNvSpPr txBox="1">
            <a:spLocks/>
          </p:cNvSpPr>
          <p:nvPr/>
        </p:nvSpPr>
        <p:spPr>
          <a:xfrm>
            <a:off x="336789" y="114936"/>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smtClean="0">
                <a:solidFill>
                  <a:schemeClr val="tx1">
                    <a:lumMod val="50000"/>
                  </a:schemeClr>
                </a:solidFill>
              </a:rPr>
              <a:t>Designed for I/O Reduction</a:t>
            </a:r>
            <a:endParaRPr lang="en-US" dirty="0">
              <a:solidFill>
                <a:schemeClr val="tx1">
                  <a:lumMod val="50000"/>
                </a:schemeClr>
              </a:solidFill>
            </a:endParaRPr>
          </a:p>
        </p:txBody>
      </p:sp>
      <p:sp>
        <p:nvSpPr>
          <p:cNvPr id="41" name="Rectangle 40"/>
          <p:cNvSpPr/>
          <p:nvPr/>
        </p:nvSpPr>
        <p:spPr>
          <a:xfrm>
            <a:off x="481695" y="836274"/>
            <a:ext cx="3349972" cy="422915"/>
          </a:xfrm>
          <a:prstGeom prst="rect">
            <a:avLst/>
          </a:prstGeom>
          <a:noFill/>
          <a:ln w="3175" cmpd="sng"/>
        </p:spPr>
        <p:style>
          <a:lnRef idx="2">
            <a:schemeClr val="accent6"/>
          </a:lnRef>
          <a:fillRef idx="1">
            <a:schemeClr val="lt1"/>
          </a:fillRef>
          <a:effectRef idx="0">
            <a:schemeClr val="accent6"/>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42"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aid 	INT 	--audience_id</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,loc 	CHAR(3) 	--location</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,dt 	DATE	--date</a:t>
            </a:r>
          </a:p>
          <a:p>
            <a:pPr marL="0" indent="0" defTabSz="914400">
              <a:spcBef>
                <a:spcPts val="0"/>
              </a:spcBef>
              <a:buFont typeface="Arial"/>
              <a:buNone/>
            </a:pPr>
            <a:r>
              <a:rPr lang="en-US" sz="1200" dirty="0" smtClean="0">
                <a:solidFill>
                  <a:schemeClr val="tx1">
                    <a:lumMod val="50000"/>
                  </a:schemeClr>
                </a:solidFill>
                <a:latin typeface="Consolas" charset="0"/>
                <a:ea typeface="Consolas" charset="0"/>
                <a:cs typeface="Consolas" charset="0"/>
              </a:rPr>
              <a:t>);</a:t>
            </a:r>
            <a:endParaRPr lang="en-US" sz="1050" b="1" dirty="0">
              <a:solidFill>
                <a:schemeClr val="tx1">
                  <a:lumMod val="50000"/>
                </a:schemeClr>
              </a:solidFill>
              <a:latin typeface="Consolas" charset="0"/>
              <a:ea typeface="Consolas" charset="0"/>
              <a:cs typeface="Consolas" charset="0"/>
            </a:endParaRPr>
          </a:p>
        </p:txBody>
      </p:sp>
      <p:graphicFrame>
        <p:nvGraphicFramePr>
          <p:cNvPr id="46" name="Content Placeholder 3"/>
          <p:cNvGraphicFramePr>
            <a:graphicFrameLocks/>
          </p:cNvGraphicFramePr>
          <p:nvPr>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smtClean="0">
                          <a:solidFill>
                            <a:schemeClr val="tx1"/>
                          </a:solidFill>
                          <a:latin typeface="+mn-lt"/>
                        </a:rPr>
                        <a:t>aid</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loc</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dt</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smtClean="0">
                          <a:solidFill>
                            <a:schemeClr val="tx1"/>
                          </a:solidFill>
                          <a:latin typeface="+mn-lt"/>
                        </a:rPr>
                        <a:t>1</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2016-09-01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smtClean="0">
                          <a:solidFill>
                            <a:schemeClr val="tx1"/>
                          </a:solidFill>
                          <a:latin typeface="+mn-lt"/>
                        </a:rPr>
                        <a:t>2</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ysClr val="windowText" lastClr="000000"/>
                          </a:solidFill>
                          <a:latin typeface="+mn-lt"/>
                          <a:ea typeface="Consolas" charset="0"/>
                          <a:cs typeface="Consolas" charset="0"/>
                        </a:rPr>
                        <a:t>2016-09-14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smtClean="0">
                          <a:solidFill>
                            <a:schemeClr val="tx1"/>
                          </a:solidFill>
                          <a:latin typeface="+mn-lt"/>
                        </a:rPr>
                        <a:t>3</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2017-04-01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smtClean="0">
                          <a:solidFill>
                            <a:schemeClr val="tx1"/>
                          </a:solidFill>
                          <a:latin typeface="+mn-lt"/>
                        </a:rPr>
                        <a:t>4</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2017-05-14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47" name="Rectangle 46"/>
          <p:cNvSpPr/>
          <p:nvPr/>
        </p:nvSpPr>
        <p:spPr>
          <a:xfrm>
            <a:off x="4519067" y="3540677"/>
            <a:ext cx="4572000" cy="861774"/>
          </a:xfrm>
          <a:prstGeom prst="rect">
            <a:avLst/>
          </a:prstGeom>
        </p:spPr>
        <p:txBody>
          <a:bodyPr>
            <a:spAutoFit/>
          </a:bodyPr>
          <a:lstStyle/>
          <a:p>
            <a:pPr marL="285750" indent="-285750" defTabSz="457189">
              <a:buFont typeface="Arial" charset="0"/>
              <a:buChar char="•"/>
            </a:pPr>
            <a:r>
              <a:rPr lang="en-US" sz="1600" dirty="0">
                <a:solidFill>
                  <a:schemeClr val="tx1">
                    <a:lumMod val="50000"/>
                  </a:schemeClr>
                </a:solidFill>
              </a:rPr>
              <a:t>Accessing </a:t>
            </a:r>
            <a:r>
              <a:rPr lang="en-US" sz="1600" dirty="0" err="1">
                <a:solidFill>
                  <a:schemeClr val="tx1">
                    <a:lumMod val="50000"/>
                  </a:schemeClr>
                </a:solidFill>
              </a:rPr>
              <a:t>dt</a:t>
            </a:r>
            <a:r>
              <a:rPr lang="en-US" sz="1600" dirty="0">
                <a:solidFill>
                  <a:schemeClr val="tx1">
                    <a:lumMod val="50000"/>
                  </a:schemeClr>
                </a:solidFill>
              </a:rPr>
              <a:t> with columnar </a:t>
            </a:r>
            <a:r>
              <a:rPr lang="en-US" sz="1600" dirty="0" smtClean="0">
                <a:solidFill>
                  <a:schemeClr val="tx1">
                    <a:lumMod val="50000"/>
                  </a:schemeClr>
                </a:solidFill>
              </a:rPr>
              <a:t>storage</a:t>
            </a:r>
          </a:p>
          <a:p>
            <a:pPr marL="742950" lvl="2" indent="-285750" defTabSz="457189">
              <a:buFont typeface="Courier New" charset="0"/>
              <a:buChar char="o"/>
            </a:pPr>
            <a:r>
              <a:rPr lang="en-US" sz="1600" dirty="0" smtClean="0">
                <a:solidFill>
                  <a:schemeClr val="tx1">
                    <a:lumMod val="50000"/>
                  </a:schemeClr>
                </a:solidFill>
              </a:rPr>
              <a:t>Only </a:t>
            </a:r>
            <a:r>
              <a:rPr lang="en-US" sz="1600" dirty="0">
                <a:solidFill>
                  <a:schemeClr val="tx1">
                    <a:lumMod val="50000"/>
                  </a:schemeClr>
                </a:solidFill>
              </a:rPr>
              <a:t>scan blocks for relevant column</a:t>
            </a:r>
          </a:p>
          <a:p>
            <a:pPr defTabSz="457189"/>
            <a:endParaRPr lang="en-US" dirty="0">
              <a:solidFill>
                <a:schemeClr val="tx1">
                  <a:lumMod val="50000"/>
                </a:schemeClr>
              </a:solidFill>
            </a:endParaRPr>
          </a:p>
        </p:txBody>
      </p:sp>
    </p:spTree>
    <p:extLst>
      <p:ext uri="{BB962C8B-B14F-4D97-AF65-F5344CB8AC3E}">
        <p14:creationId xmlns:p14="http://schemas.microsoft.com/office/powerpoint/2010/main" val="679637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chemeClr val="tx1">
                    <a:lumMod val="50000"/>
                  </a:schemeClr>
                </a:solidFill>
              </a:rPr>
              <a:t>Designed for I/O </a:t>
            </a:r>
            <a:r>
              <a:rPr lang="en-US" dirty="0" smtClean="0">
                <a:solidFill>
                  <a:schemeClr val="tx1">
                    <a:lumMod val="50000"/>
                  </a:schemeClr>
                </a:solidFill>
              </a:rPr>
              <a:t>Reduction</a:t>
            </a:r>
            <a:endParaRPr lang="en-US" dirty="0">
              <a:solidFill>
                <a:schemeClr val="tx1">
                  <a:lumMod val="50000"/>
                </a:schemeClr>
              </a:solidFill>
            </a:endParaRPr>
          </a:p>
        </p:txBody>
      </p:sp>
      <p:sp>
        <p:nvSpPr>
          <p:cNvPr id="2"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smtClean="0">
                <a:solidFill>
                  <a:schemeClr val="tx1">
                    <a:lumMod val="50000"/>
                  </a:schemeClr>
                </a:solidFill>
              </a:rPr>
              <a:t>Columnar </a:t>
            </a:r>
            <a:r>
              <a:rPr lang="en-US" sz="2000" dirty="0">
                <a:solidFill>
                  <a:schemeClr val="tx1">
                    <a:lumMod val="50000"/>
                  </a:schemeClr>
                </a:solidFill>
              </a:rPr>
              <a:t>storage</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Data compression</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Zone maps</a:t>
            </a:r>
          </a:p>
          <a:p>
            <a:pPr lvl="0">
              <a:lnSpc>
                <a:spcPct val="90000"/>
              </a:lnSpc>
              <a:buSzPct val="90000"/>
            </a:pPr>
            <a:endParaRPr lang="en-US" sz="2000" dirty="0">
              <a:solidFill>
                <a:schemeClr val="tx1">
                  <a:lumMod val="50000"/>
                </a:schemeClr>
              </a:solidFill>
            </a:endParaRPr>
          </a:p>
          <a:p>
            <a:pPr lvl="0">
              <a:lnSpc>
                <a:spcPct val="90000"/>
              </a:lnSpc>
              <a:buSzPct val="90000"/>
            </a:pPr>
            <a:endParaRPr lang="en-US" sz="2000" dirty="0">
              <a:solidFill>
                <a:schemeClr val="tx1">
                  <a:lumMod val="50000"/>
                </a:schemeClr>
              </a:solidFill>
            </a:endParaRPr>
          </a:p>
          <a:p>
            <a:endParaRPr lang="en-US" sz="2000" dirty="0">
              <a:solidFill>
                <a:schemeClr val="tx1">
                  <a:lumMod val="50000"/>
                </a:schemeClr>
              </a:solidFill>
            </a:endParaRPr>
          </a:p>
        </p:txBody>
      </p:sp>
      <p:sp>
        <p:nvSpPr>
          <p:cNvPr id="5" name="Rectangle 4"/>
          <p:cNvSpPr/>
          <p:nvPr/>
        </p:nvSpPr>
        <p:spPr>
          <a:xfrm>
            <a:off x="481700" y="1478878"/>
            <a:ext cx="3349972" cy="422915"/>
          </a:xfrm>
          <a:prstGeom prst="rect">
            <a:avLst/>
          </a:prstGeom>
          <a:noFill/>
          <a:ln w="3175" cmpd="sng"/>
        </p:spPr>
        <p:style>
          <a:lnRef idx="2">
            <a:schemeClr val="accent6"/>
          </a:lnRef>
          <a:fillRef idx="1">
            <a:schemeClr val="lt1"/>
          </a:fillRef>
          <a:effectRef idx="0">
            <a:schemeClr val="accent6"/>
          </a:effectRef>
          <a:fontRef idx="minor">
            <a:schemeClr val="dk1"/>
          </a:fontRef>
        </p:style>
        <p:txBody>
          <a:bodyPr rtlCol="0" anchor="ctr"/>
          <a:lstStyle/>
          <a:p>
            <a:pPr algn="ctr" defTabSz="457189"/>
            <a:endParaRPr lang="en-US" dirty="0">
              <a:solidFill>
                <a:schemeClr val="tx1">
                  <a:lumMod val="50000"/>
                </a:schemeClr>
              </a:solidFill>
            </a:endParaRPr>
          </a:p>
        </p:txBody>
      </p:sp>
      <p:grpSp>
        <p:nvGrpSpPr>
          <p:cNvPr id="7" name="Group 6"/>
          <p:cNvGrpSpPr/>
          <p:nvPr/>
        </p:nvGrpSpPr>
        <p:grpSpPr>
          <a:xfrm>
            <a:off x="481700" y="3208188"/>
            <a:ext cx="3570327" cy="1063355"/>
            <a:chOff x="3654814" y="3218687"/>
            <a:chExt cx="624578" cy="1063355"/>
          </a:xfrm>
        </p:grpSpPr>
        <p:sp>
          <p:nvSpPr>
            <p:cNvPr id="8" name="Rectangle 7"/>
            <p:cNvSpPr/>
            <p:nvPr/>
          </p:nvSpPr>
          <p:spPr>
            <a:xfrm>
              <a:off x="3654814"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9" name="Rectangle 8"/>
            <p:cNvSpPr/>
            <p:nvPr/>
          </p:nvSpPr>
          <p:spPr>
            <a:xfrm>
              <a:off x="3876126"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0" name="Rectangle 9"/>
            <p:cNvSpPr/>
            <p:nvPr/>
          </p:nvSpPr>
          <p:spPr>
            <a:xfrm>
              <a:off x="3654814"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5" name="Rectangle 24"/>
            <p:cNvSpPr/>
            <p:nvPr/>
          </p:nvSpPr>
          <p:spPr>
            <a:xfrm>
              <a:off x="4096512" y="3877055"/>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aid</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loc</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5" name="Rectangle 84"/>
            <p:cNvSpPr/>
            <p:nvPr/>
          </p:nvSpPr>
          <p:spPr>
            <a:xfrm>
              <a:off x="3654814"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6" name="Rectangle 85"/>
            <p:cNvSpPr/>
            <p:nvPr/>
          </p:nvSpPr>
          <p:spPr>
            <a:xfrm>
              <a:off x="3876126"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dt</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9" name="Rectangle 88"/>
            <p:cNvSpPr/>
            <p:nvPr/>
          </p:nvSpPr>
          <p:spPr>
            <a:xfrm>
              <a:off x="4096512" y="343814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grpSp>
      <p:sp>
        <p:nvSpPr>
          <p:cNvPr id="40"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aid 	INT	</a:t>
            </a:r>
            <a:r>
              <a:rPr lang="en-US" sz="1200" b="1" dirty="0" smtClean="0">
                <a:solidFill>
                  <a:srgbClr val="FF0000"/>
                </a:solidFill>
                <a:latin typeface="Consolas" charset="0"/>
                <a:ea typeface="Consolas" charset="0"/>
                <a:cs typeface="Consolas" charset="0"/>
              </a:rPr>
              <a:t>ENCODE LZO</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,loc 	CHAR(3)	</a:t>
            </a:r>
            <a:r>
              <a:rPr lang="en-US" sz="1200" b="1" dirty="0" smtClean="0">
                <a:solidFill>
                  <a:srgbClr val="FF0000"/>
                </a:solidFill>
                <a:latin typeface="Consolas" charset="0"/>
                <a:ea typeface="Consolas" charset="0"/>
                <a:cs typeface="Consolas" charset="0"/>
              </a:rPr>
              <a:t>ENCODE BYTEDICT</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,dt 	DATE	</a:t>
            </a:r>
            <a:r>
              <a:rPr lang="en-US" sz="1200" b="1" dirty="0" smtClean="0">
                <a:solidFill>
                  <a:srgbClr val="FF0000"/>
                </a:solidFill>
                <a:latin typeface="Consolas" charset="0"/>
                <a:ea typeface="Consolas" charset="0"/>
                <a:cs typeface="Consolas" charset="0"/>
              </a:rPr>
              <a:t>ENCODE RUNLENGTH</a:t>
            </a:r>
          </a:p>
          <a:p>
            <a:pPr marL="0" indent="0" defTabSz="914400">
              <a:spcBef>
                <a:spcPts val="0"/>
              </a:spcBef>
              <a:buFont typeface="Arial"/>
              <a:buNone/>
            </a:pPr>
            <a:r>
              <a:rPr lang="en-US" sz="1200" dirty="0" smtClean="0">
                <a:solidFill>
                  <a:schemeClr val="tx1">
                    <a:lumMod val="50000"/>
                  </a:schemeClr>
                </a:solidFill>
                <a:latin typeface="Consolas" charset="0"/>
                <a:ea typeface="Consolas" charset="0"/>
                <a:cs typeface="Consolas" charset="0"/>
              </a:rPr>
              <a:t>);</a:t>
            </a:r>
            <a:endParaRPr lang="en-US" sz="1050" b="1" dirty="0">
              <a:solidFill>
                <a:schemeClr val="tx1">
                  <a:lumMod val="50000"/>
                </a:schemeClr>
              </a:solidFill>
              <a:latin typeface="Consolas" charset="0"/>
              <a:ea typeface="Consolas" charset="0"/>
              <a:cs typeface="Consolas" charset="0"/>
            </a:endParaRPr>
          </a:p>
        </p:txBody>
      </p:sp>
      <p:graphicFrame>
        <p:nvGraphicFramePr>
          <p:cNvPr id="26" name="Content Placeholder 3"/>
          <p:cNvGraphicFramePr>
            <a:graphicFrameLocks/>
          </p:cNvGraphicFramePr>
          <p:nvPr>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smtClean="0">
                          <a:solidFill>
                            <a:schemeClr val="tx1"/>
                          </a:solidFill>
                          <a:latin typeface="+mn-lt"/>
                        </a:rPr>
                        <a:t>aid</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loc</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dt</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smtClean="0">
                          <a:solidFill>
                            <a:schemeClr val="tx1"/>
                          </a:solidFill>
                          <a:latin typeface="+mn-lt"/>
                        </a:rPr>
                        <a:t>1</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2016-09-01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smtClean="0">
                          <a:solidFill>
                            <a:schemeClr val="tx1"/>
                          </a:solidFill>
                          <a:latin typeface="+mn-lt"/>
                        </a:rPr>
                        <a:t>2</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ysClr val="windowText" lastClr="000000"/>
                          </a:solidFill>
                          <a:latin typeface="+mn-lt"/>
                          <a:ea typeface="Consolas" charset="0"/>
                          <a:cs typeface="Consolas" charset="0"/>
                        </a:rPr>
                        <a:t>2016-09-14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smtClean="0">
                          <a:solidFill>
                            <a:schemeClr val="tx1"/>
                          </a:solidFill>
                          <a:latin typeface="+mn-lt"/>
                        </a:rPr>
                        <a:t>3</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2017-04-01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smtClean="0">
                          <a:solidFill>
                            <a:schemeClr val="tx1"/>
                          </a:solidFill>
                          <a:latin typeface="+mn-lt"/>
                        </a:rPr>
                        <a:t>4</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2017-05-14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28" name="Rectangle 27"/>
          <p:cNvSpPr/>
          <p:nvPr/>
        </p:nvSpPr>
        <p:spPr>
          <a:xfrm>
            <a:off x="4519067" y="3540677"/>
            <a:ext cx="4572000" cy="830997"/>
          </a:xfrm>
          <a:prstGeom prst="rect">
            <a:avLst/>
          </a:prstGeom>
        </p:spPr>
        <p:txBody>
          <a:bodyPr>
            <a:spAutoFit/>
          </a:bodyPr>
          <a:lstStyle/>
          <a:p>
            <a:pPr marL="285750" indent="-285750" defTabSz="457189">
              <a:lnSpc>
                <a:spcPct val="100000"/>
              </a:lnSpc>
              <a:spcBef>
                <a:spcPts val="0"/>
              </a:spcBef>
              <a:spcAft>
                <a:spcPts val="0"/>
              </a:spcAft>
              <a:buFont typeface="Arial" charset="0"/>
              <a:buChar char="•"/>
            </a:pPr>
            <a:r>
              <a:rPr lang="en-US" sz="1600" dirty="0">
                <a:solidFill>
                  <a:schemeClr val="tx1">
                    <a:lumMod val="50000"/>
                  </a:schemeClr>
                </a:solidFill>
              </a:rPr>
              <a:t>Columns grow and shrink independently</a:t>
            </a:r>
          </a:p>
          <a:p>
            <a:pPr marL="285750" indent="-285750" defTabSz="457189">
              <a:lnSpc>
                <a:spcPct val="100000"/>
              </a:lnSpc>
              <a:spcBef>
                <a:spcPts val="0"/>
              </a:spcBef>
              <a:spcAft>
                <a:spcPts val="0"/>
              </a:spcAft>
              <a:buFont typeface="Arial" charset="0"/>
              <a:buChar char="•"/>
            </a:pPr>
            <a:r>
              <a:rPr lang="en-US" sz="1600" dirty="0">
                <a:solidFill>
                  <a:schemeClr val="tx1">
                    <a:lumMod val="50000"/>
                  </a:schemeClr>
                </a:solidFill>
              </a:rPr>
              <a:t>Reduces storage requirements</a:t>
            </a:r>
          </a:p>
          <a:p>
            <a:pPr marL="285750" indent="-285750" defTabSz="457189">
              <a:lnSpc>
                <a:spcPct val="100000"/>
              </a:lnSpc>
              <a:spcBef>
                <a:spcPts val="0"/>
              </a:spcBef>
              <a:spcAft>
                <a:spcPts val="0"/>
              </a:spcAft>
              <a:buFont typeface="Arial" charset="0"/>
              <a:buChar char="•"/>
            </a:pPr>
            <a:r>
              <a:rPr lang="en-US" sz="1600" dirty="0">
                <a:solidFill>
                  <a:schemeClr val="tx1">
                    <a:lumMod val="50000"/>
                  </a:schemeClr>
                </a:solidFill>
              </a:rPr>
              <a:t>Reduces I/O </a:t>
            </a:r>
          </a:p>
        </p:txBody>
      </p:sp>
    </p:spTree>
    <p:extLst>
      <p:ext uri="{BB962C8B-B14F-4D97-AF65-F5344CB8AC3E}">
        <p14:creationId xmlns:p14="http://schemas.microsoft.com/office/powerpoint/2010/main" val="1142609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chemeClr val="tx1">
                    <a:lumMod val="50000"/>
                  </a:schemeClr>
                </a:solidFill>
              </a:rPr>
              <a:t>Designed for I/O </a:t>
            </a:r>
            <a:r>
              <a:rPr lang="en-US" dirty="0" smtClean="0">
                <a:solidFill>
                  <a:schemeClr val="tx1">
                    <a:lumMod val="50000"/>
                  </a:schemeClr>
                </a:solidFill>
              </a:rPr>
              <a:t>Reduction</a:t>
            </a:r>
            <a:endParaRPr lang="en-US" dirty="0">
              <a:solidFill>
                <a:schemeClr val="tx1">
                  <a:lumMod val="50000"/>
                </a:schemeClr>
              </a:solidFill>
            </a:endParaRPr>
          </a:p>
        </p:txBody>
      </p:sp>
      <p:sp>
        <p:nvSpPr>
          <p:cNvPr id="2"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smtClean="0">
                <a:solidFill>
                  <a:schemeClr val="tx1">
                    <a:lumMod val="50000"/>
                  </a:schemeClr>
                </a:solidFill>
              </a:rPr>
              <a:t>Columnar </a:t>
            </a:r>
            <a:r>
              <a:rPr lang="en-US" sz="2000" dirty="0">
                <a:solidFill>
                  <a:schemeClr val="tx1">
                    <a:lumMod val="50000"/>
                  </a:schemeClr>
                </a:solidFill>
              </a:rPr>
              <a:t>storage</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Data compression</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Zone maps</a:t>
            </a:r>
          </a:p>
          <a:p>
            <a:pPr lvl="0">
              <a:lnSpc>
                <a:spcPct val="90000"/>
              </a:lnSpc>
              <a:buSzPct val="90000"/>
            </a:pPr>
            <a:endParaRPr lang="en-US" sz="2000" dirty="0">
              <a:solidFill>
                <a:schemeClr val="tx1">
                  <a:lumMod val="50000"/>
                </a:schemeClr>
              </a:solidFill>
            </a:endParaRPr>
          </a:p>
          <a:p>
            <a:pPr lvl="0">
              <a:lnSpc>
                <a:spcPct val="90000"/>
              </a:lnSpc>
              <a:buSzPct val="90000"/>
            </a:pPr>
            <a:endParaRPr lang="en-US" sz="2000" dirty="0">
              <a:solidFill>
                <a:schemeClr val="tx1">
                  <a:lumMod val="50000"/>
                </a:schemeClr>
              </a:solidFill>
            </a:endParaRPr>
          </a:p>
          <a:p>
            <a:endParaRPr lang="en-US" sz="2000" dirty="0">
              <a:solidFill>
                <a:schemeClr val="tx1">
                  <a:lumMod val="50000"/>
                </a:schemeClr>
              </a:solidFill>
            </a:endParaRPr>
          </a:p>
        </p:txBody>
      </p:sp>
      <p:graphicFrame>
        <p:nvGraphicFramePr>
          <p:cNvPr id="12" name="Content Placeholder 3"/>
          <p:cNvGraphicFramePr>
            <a:graphicFrameLocks/>
          </p:cNvGraphicFramePr>
          <p:nvPr>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smtClean="0">
                          <a:solidFill>
                            <a:schemeClr val="tx1"/>
                          </a:solidFill>
                          <a:latin typeface="+mn-lt"/>
                        </a:rPr>
                        <a:t>aid</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loc</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dt</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smtClean="0">
                          <a:solidFill>
                            <a:schemeClr val="tx1"/>
                          </a:solidFill>
                          <a:latin typeface="+mn-lt"/>
                        </a:rPr>
                        <a:t>1</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2016-09-01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smtClean="0">
                          <a:solidFill>
                            <a:schemeClr val="tx1"/>
                          </a:solidFill>
                          <a:latin typeface="+mn-lt"/>
                        </a:rPr>
                        <a:t>2</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ysClr val="windowText" lastClr="000000"/>
                          </a:solidFill>
                          <a:latin typeface="+mn-lt"/>
                          <a:ea typeface="Consolas" charset="0"/>
                          <a:cs typeface="Consolas" charset="0"/>
                        </a:rPr>
                        <a:t>2016-09-14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smtClean="0">
                          <a:solidFill>
                            <a:schemeClr val="tx1"/>
                          </a:solidFill>
                          <a:latin typeface="+mn-lt"/>
                        </a:rPr>
                        <a:t>3</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2017-04-01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smtClean="0">
                          <a:solidFill>
                            <a:schemeClr val="tx1"/>
                          </a:solidFill>
                          <a:latin typeface="+mn-lt"/>
                        </a:rPr>
                        <a:t>4</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2017-05-14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5" name="Rectangle 4"/>
          <p:cNvSpPr/>
          <p:nvPr/>
        </p:nvSpPr>
        <p:spPr>
          <a:xfrm>
            <a:off x="481700" y="2130969"/>
            <a:ext cx="3349972" cy="422915"/>
          </a:xfrm>
          <a:prstGeom prst="rect">
            <a:avLst/>
          </a:prstGeom>
          <a:noFill/>
          <a:ln w="3175" cmpd="sng"/>
        </p:spPr>
        <p:style>
          <a:lnRef idx="2">
            <a:schemeClr val="accent6"/>
          </a:lnRef>
          <a:fillRef idx="1">
            <a:schemeClr val="lt1"/>
          </a:fillRef>
          <a:effectRef idx="0">
            <a:schemeClr val="accent6"/>
          </a:effectRef>
          <a:fontRef idx="minor">
            <a:schemeClr val="dk1"/>
          </a:fontRef>
        </p:style>
        <p:txBody>
          <a:bodyPr rtlCol="0" anchor="ctr"/>
          <a:lstStyle/>
          <a:p>
            <a:pPr algn="ctr" defTabSz="457189"/>
            <a:endParaRPr lang="en-US" dirty="0">
              <a:solidFill>
                <a:schemeClr val="tx1">
                  <a:lumMod val="50000"/>
                </a:schemeClr>
              </a:solidFill>
            </a:endParaRPr>
          </a:p>
        </p:txBody>
      </p:sp>
      <p:grpSp>
        <p:nvGrpSpPr>
          <p:cNvPr id="7" name="Group 6"/>
          <p:cNvGrpSpPr/>
          <p:nvPr/>
        </p:nvGrpSpPr>
        <p:grpSpPr>
          <a:xfrm>
            <a:off x="481700" y="3208188"/>
            <a:ext cx="3570327" cy="1063355"/>
            <a:chOff x="3654814" y="3218687"/>
            <a:chExt cx="624578" cy="1063355"/>
          </a:xfrm>
        </p:grpSpPr>
        <p:sp>
          <p:nvSpPr>
            <p:cNvPr id="8" name="Rectangle 7"/>
            <p:cNvSpPr/>
            <p:nvPr/>
          </p:nvSpPr>
          <p:spPr>
            <a:xfrm>
              <a:off x="3654814" y="365760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9" name="Rectangle 8"/>
            <p:cNvSpPr/>
            <p:nvPr/>
          </p:nvSpPr>
          <p:spPr>
            <a:xfrm>
              <a:off x="3876126"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0" name="Rectangle 9"/>
            <p:cNvSpPr/>
            <p:nvPr/>
          </p:nvSpPr>
          <p:spPr>
            <a:xfrm>
              <a:off x="3654814"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5" name="Rectangle 24"/>
            <p:cNvSpPr/>
            <p:nvPr/>
          </p:nvSpPr>
          <p:spPr>
            <a:xfrm>
              <a:off x="4096512" y="3877055"/>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aid</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loc</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5" name="Rectangle 84"/>
            <p:cNvSpPr/>
            <p:nvPr/>
          </p:nvSpPr>
          <p:spPr>
            <a:xfrm>
              <a:off x="3654814"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6" name="Rectangle 85"/>
            <p:cNvSpPr/>
            <p:nvPr/>
          </p:nvSpPr>
          <p:spPr>
            <a:xfrm>
              <a:off x="3876126" y="343814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dt</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9" name="Rectangle 88"/>
            <p:cNvSpPr/>
            <p:nvPr/>
          </p:nvSpPr>
          <p:spPr>
            <a:xfrm>
              <a:off x="4096512" y="3438143"/>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grpSp>
      <p:sp>
        <p:nvSpPr>
          <p:cNvPr id="40"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aid 	INT 	--audience_id</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,loc 	CHAR(3) 	--location</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,dt 	DATE	--date</a:t>
            </a:r>
          </a:p>
          <a:p>
            <a:pPr marL="0" indent="0" defTabSz="914400">
              <a:spcBef>
                <a:spcPts val="0"/>
              </a:spcBef>
              <a:buFont typeface="Arial"/>
              <a:buNone/>
            </a:pPr>
            <a:r>
              <a:rPr lang="en-US" sz="1200" dirty="0" smtClean="0">
                <a:solidFill>
                  <a:schemeClr val="tx1">
                    <a:lumMod val="50000"/>
                  </a:schemeClr>
                </a:solidFill>
                <a:latin typeface="Consolas" charset="0"/>
                <a:ea typeface="Consolas" charset="0"/>
                <a:cs typeface="Consolas" charset="0"/>
              </a:rPr>
              <a:t>);</a:t>
            </a:r>
            <a:endParaRPr lang="en-US" sz="1050" b="1" dirty="0">
              <a:solidFill>
                <a:schemeClr val="tx1">
                  <a:lumMod val="50000"/>
                </a:schemeClr>
              </a:solidFill>
              <a:latin typeface="Consolas" charset="0"/>
              <a:ea typeface="Consolas" charset="0"/>
              <a:cs typeface="Consolas" charset="0"/>
            </a:endParaRPr>
          </a:p>
        </p:txBody>
      </p:sp>
      <p:sp>
        <p:nvSpPr>
          <p:cNvPr id="21" name="Rectangle 20"/>
          <p:cNvSpPr/>
          <p:nvPr/>
        </p:nvSpPr>
        <p:spPr>
          <a:xfrm>
            <a:off x="4519067" y="3540677"/>
            <a:ext cx="4572000" cy="1323439"/>
          </a:xfrm>
          <a:prstGeom prst="rect">
            <a:avLst/>
          </a:prstGeom>
        </p:spPr>
        <p:txBody>
          <a:bodyPr>
            <a:spAutoFit/>
          </a:bodyPr>
          <a:lstStyle/>
          <a:p>
            <a:pPr marL="285743" indent="-285743" defTabSz="457189">
              <a:buFont typeface="Arial" charset="0"/>
              <a:buChar char="•"/>
            </a:pPr>
            <a:r>
              <a:rPr lang="en-US" sz="1600" dirty="0">
                <a:solidFill>
                  <a:schemeClr val="tx1">
                    <a:lumMod val="50000"/>
                  </a:schemeClr>
                </a:solidFill>
              </a:rPr>
              <a:t>In-memory block metadata</a:t>
            </a:r>
          </a:p>
          <a:p>
            <a:pPr marL="285743" indent="-285743" defTabSz="457189">
              <a:buFont typeface="Arial" charset="0"/>
              <a:buChar char="•"/>
            </a:pPr>
            <a:r>
              <a:rPr lang="en-US" sz="1600" dirty="0">
                <a:solidFill>
                  <a:schemeClr val="tx1">
                    <a:lumMod val="50000"/>
                  </a:schemeClr>
                </a:solidFill>
              </a:rPr>
              <a:t>Contains per-block MIN and MAX value</a:t>
            </a:r>
          </a:p>
          <a:p>
            <a:pPr marL="285743" indent="-285743" defTabSz="457189">
              <a:buFont typeface="Arial" charset="0"/>
              <a:buChar char="•"/>
            </a:pPr>
            <a:r>
              <a:rPr lang="en-US" sz="1600" dirty="0">
                <a:solidFill>
                  <a:schemeClr val="tx1">
                    <a:lumMod val="50000"/>
                  </a:schemeClr>
                </a:solidFill>
              </a:rPr>
              <a:t>Effectively </a:t>
            </a:r>
            <a:r>
              <a:rPr lang="en-US" sz="1600" dirty="0" smtClean="0">
                <a:solidFill>
                  <a:schemeClr val="tx1">
                    <a:lumMod val="50000"/>
                  </a:schemeClr>
                </a:solidFill>
              </a:rPr>
              <a:t>prunes </a:t>
            </a:r>
            <a:r>
              <a:rPr lang="en-US" sz="1600" dirty="0">
                <a:solidFill>
                  <a:schemeClr val="tx1">
                    <a:lumMod val="50000"/>
                  </a:schemeClr>
                </a:solidFill>
              </a:rPr>
              <a:t>blocks </a:t>
            </a:r>
            <a:r>
              <a:rPr lang="en-US" sz="1600" dirty="0" smtClean="0">
                <a:solidFill>
                  <a:schemeClr val="tx1">
                    <a:lumMod val="50000"/>
                  </a:schemeClr>
                </a:solidFill>
              </a:rPr>
              <a:t>which cannot contain data for </a:t>
            </a:r>
            <a:r>
              <a:rPr lang="en-US" sz="1600" dirty="0">
                <a:solidFill>
                  <a:schemeClr val="tx1">
                    <a:lumMod val="50000"/>
                  </a:schemeClr>
                </a:solidFill>
              </a:rPr>
              <a:t>a given query</a:t>
            </a:r>
          </a:p>
          <a:p>
            <a:pPr marL="285743" indent="-285743" defTabSz="457189">
              <a:buFont typeface="Arial" charset="0"/>
              <a:buChar char="•"/>
            </a:pPr>
            <a:r>
              <a:rPr lang="en-US" sz="1600" dirty="0" smtClean="0">
                <a:solidFill>
                  <a:schemeClr val="tx1">
                    <a:lumMod val="50000"/>
                  </a:schemeClr>
                </a:solidFill>
              </a:rPr>
              <a:t>Eliminates unnecessary </a:t>
            </a:r>
            <a:r>
              <a:rPr lang="en-US" sz="1600" dirty="0">
                <a:solidFill>
                  <a:schemeClr val="tx1">
                    <a:lumMod val="50000"/>
                  </a:schemeClr>
                </a:solidFill>
              </a:rPr>
              <a:t>I/O</a:t>
            </a:r>
          </a:p>
        </p:txBody>
      </p:sp>
    </p:spTree>
    <p:extLst>
      <p:ext uri="{BB962C8B-B14F-4D97-AF65-F5344CB8AC3E}">
        <p14:creationId xmlns:p14="http://schemas.microsoft.com/office/powerpoint/2010/main" val="59389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Slices</a:t>
            </a:r>
            <a:endParaRPr lang="en-US" dirty="0">
              <a:solidFill>
                <a:schemeClr val="tx1">
                  <a:lumMod val="50000"/>
                </a:schemeClr>
              </a:solidFill>
            </a:endParaRPr>
          </a:p>
        </p:txBody>
      </p:sp>
      <p:sp>
        <p:nvSpPr>
          <p:cNvPr id="3" name="Content Placeholder 2"/>
          <p:cNvSpPr>
            <a:spLocks noGrp="1"/>
          </p:cNvSpPr>
          <p:nvPr>
            <p:ph idx="1"/>
          </p:nvPr>
        </p:nvSpPr>
        <p:spPr>
          <a:xfrm>
            <a:off x="206843" y="861732"/>
            <a:ext cx="8204200" cy="3552825"/>
          </a:xfrm>
        </p:spPr>
        <p:txBody>
          <a:bodyPr>
            <a:normAutofit/>
          </a:bodyPr>
          <a:lstStyle/>
          <a:p>
            <a:r>
              <a:rPr lang="en-US" sz="1800" dirty="0" smtClean="0">
                <a:solidFill>
                  <a:schemeClr val="tx1">
                    <a:lumMod val="50000"/>
                  </a:schemeClr>
                </a:solidFill>
              </a:rPr>
              <a:t>A </a:t>
            </a:r>
            <a:r>
              <a:rPr lang="en-US" sz="1800" b="1" dirty="0" smtClean="0">
                <a:solidFill>
                  <a:schemeClr val="tx1">
                    <a:lumMod val="50000"/>
                  </a:schemeClr>
                </a:solidFill>
              </a:rPr>
              <a:t>slice</a:t>
            </a:r>
            <a:r>
              <a:rPr lang="en-US" sz="1800" dirty="0" smtClean="0">
                <a:solidFill>
                  <a:schemeClr val="tx1">
                    <a:lumMod val="50000"/>
                  </a:schemeClr>
                </a:solidFill>
              </a:rPr>
              <a:t> can be thought of like a “virtual compute node”</a:t>
            </a:r>
          </a:p>
          <a:p>
            <a:pPr lvl="1"/>
            <a:r>
              <a:rPr lang="en-US" sz="1600" dirty="0" smtClean="0">
                <a:solidFill>
                  <a:schemeClr val="tx1">
                    <a:lumMod val="50000"/>
                  </a:schemeClr>
                </a:solidFill>
              </a:rPr>
              <a:t>Unit of data partitioning </a:t>
            </a:r>
          </a:p>
          <a:p>
            <a:pPr lvl="1"/>
            <a:r>
              <a:rPr lang="en-US" sz="1600" dirty="0">
                <a:solidFill>
                  <a:schemeClr val="tx1">
                    <a:lumMod val="50000"/>
                  </a:schemeClr>
                </a:solidFill>
              </a:rPr>
              <a:t>P</a:t>
            </a:r>
            <a:r>
              <a:rPr lang="en-US" sz="1600" dirty="0" smtClean="0">
                <a:solidFill>
                  <a:schemeClr val="tx1">
                    <a:lumMod val="50000"/>
                  </a:schemeClr>
                </a:solidFill>
              </a:rPr>
              <a:t>arallel query processing</a:t>
            </a:r>
          </a:p>
          <a:p>
            <a:endParaRPr lang="en-US" sz="1800" dirty="0" smtClean="0">
              <a:solidFill>
                <a:schemeClr val="tx1">
                  <a:lumMod val="50000"/>
                </a:schemeClr>
              </a:solidFill>
            </a:endParaRPr>
          </a:p>
          <a:p>
            <a:r>
              <a:rPr lang="en-US" sz="1800" dirty="0" smtClean="0">
                <a:solidFill>
                  <a:schemeClr val="tx1">
                    <a:lumMod val="50000"/>
                  </a:schemeClr>
                </a:solidFill>
              </a:rPr>
              <a:t>Facts about slices:</a:t>
            </a:r>
          </a:p>
          <a:p>
            <a:pPr lvl="1"/>
            <a:r>
              <a:rPr lang="en-US" sz="1600" dirty="0">
                <a:solidFill>
                  <a:schemeClr val="tx1">
                    <a:lumMod val="50000"/>
                  </a:schemeClr>
                </a:solidFill>
              </a:rPr>
              <a:t>Each compute node has either 2, 16, or 32 slices</a:t>
            </a:r>
          </a:p>
          <a:p>
            <a:pPr lvl="1"/>
            <a:r>
              <a:rPr lang="en-US" sz="1600" dirty="0" smtClean="0">
                <a:solidFill>
                  <a:schemeClr val="tx1">
                    <a:lumMod val="50000"/>
                  </a:schemeClr>
                </a:solidFill>
              </a:rPr>
              <a:t>Table rows are distributed to slices</a:t>
            </a:r>
          </a:p>
          <a:p>
            <a:pPr lvl="1"/>
            <a:r>
              <a:rPr lang="en-US" sz="1600" dirty="0" smtClean="0">
                <a:solidFill>
                  <a:schemeClr val="tx1">
                    <a:lumMod val="50000"/>
                  </a:schemeClr>
                </a:solidFill>
              </a:rPr>
              <a:t>A slice processes only its own data</a:t>
            </a:r>
          </a:p>
        </p:txBody>
      </p:sp>
      <p:graphicFrame>
        <p:nvGraphicFramePr>
          <p:cNvPr id="10" name="Diagram 9"/>
          <p:cNvGraphicFramePr/>
          <p:nvPr>
            <p:extLst/>
          </p:nvPr>
        </p:nvGraphicFramePr>
        <p:xfrm>
          <a:off x="5246537" y="387806"/>
          <a:ext cx="5551105" cy="429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249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Disks</a:t>
            </a:r>
            <a:endParaRPr lang="en-US" dirty="0">
              <a:solidFill>
                <a:schemeClr val="tx1">
                  <a:lumMod val="50000"/>
                </a:schemeClr>
              </a:solidFill>
            </a:endParaRPr>
          </a:p>
        </p:txBody>
      </p:sp>
      <p:sp>
        <p:nvSpPr>
          <p:cNvPr id="3" name="Content Placeholder 2"/>
          <p:cNvSpPr>
            <a:spLocks noGrp="1"/>
          </p:cNvSpPr>
          <p:nvPr>
            <p:ph idx="1"/>
          </p:nvPr>
        </p:nvSpPr>
        <p:spPr>
          <a:xfrm>
            <a:off x="341313" y="1009650"/>
            <a:ext cx="6767631" cy="3552825"/>
          </a:xfrm>
        </p:spPr>
        <p:txBody>
          <a:bodyPr>
            <a:normAutofit/>
          </a:bodyPr>
          <a:lstStyle/>
          <a:p>
            <a:pPr marL="342900" indent="-342900">
              <a:buFont typeface="Arial" panose="020B0604020202020204" pitchFamily="34" charset="0"/>
              <a:buChar char="•"/>
            </a:pPr>
            <a:r>
              <a:rPr lang="en-US" sz="1800" dirty="0" smtClean="0">
                <a:solidFill>
                  <a:schemeClr val="tx1">
                    <a:lumMod val="50000"/>
                  </a:schemeClr>
                </a:solidFill>
              </a:rPr>
              <a:t>Amazon Redshift uses locally attached storage devices</a:t>
            </a:r>
          </a:p>
          <a:p>
            <a:pPr marL="742950" lvl="2" indent="-342900"/>
            <a:r>
              <a:rPr lang="en-US" sz="1400" dirty="0">
                <a:solidFill>
                  <a:schemeClr val="tx1">
                    <a:lumMod val="50000"/>
                  </a:schemeClr>
                </a:solidFill>
              </a:rPr>
              <a:t>C</a:t>
            </a:r>
            <a:r>
              <a:rPr lang="en-US" sz="1400" dirty="0" smtClean="0">
                <a:solidFill>
                  <a:schemeClr val="tx1">
                    <a:lumMod val="50000"/>
                  </a:schemeClr>
                </a:solidFill>
              </a:rPr>
              <a:t>ompute nodes have </a:t>
            </a:r>
            <a:r>
              <a:rPr lang="en-US" sz="1400" b="1" dirty="0" smtClean="0">
                <a:solidFill>
                  <a:schemeClr val="tx1">
                    <a:lumMod val="50000"/>
                  </a:schemeClr>
                </a:solidFill>
              </a:rPr>
              <a:t>2.5-3x </a:t>
            </a:r>
            <a:r>
              <a:rPr lang="en-US" sz="1400" dirty="0">
                <a:solidFill>
                  <a:schemeClr val="tx1">
                    <a:lumMod val="50000"/>
                  </a:schemeClr>
                </a:solidFill>
              </a:rPr>
              <a:t>the advertised </a:t>
            </a:r>
            <a:r>
              <a:rPr lang="en-US" sz="1400" dirty="0" smtClean="0">
                <a:solidFill>
                  <a:schemeClr val="tx1">
                    <a:lumMod val="50000"/>
                  </a:schemeClr>
                </a:solidFill>
              </a:rPr>
              <a:t>storage capacity</a:t>
            </a:r>
            <a:endParaRPr lang="en-US" sz="1400" dirty="0">
              <a:solidFill>
                <a:schemeClr val="tx1">
                  <a:lumMod val="50000"/>
                </a:schemeClr>
              </a:solidFill>
            </a:endParaRPr>
          </a:p>
          <a:p>
            <a:pPr marL="342900" indent="-342900">
              <a:buFont typeface="Arial" panose="020B0604020202020204" pitchFamily="34" charset="0"/>
              <a:buChar char="•"/>
            </a:pPr>
            <a:r>
              <a:rPr lang="en-US" sz="1800" dirty="0" smtClean="0">
                <a:solidFill>
                  <a:schemeClr val="tx1">
                    <a:lumMod val="50000"/>
                  </a:schemeClr>
                </a:solidFill>
              </a:rPr>
              <a:t>1, 3, 8, or 24 disks depending on node type</a:t>
            </a:r>
          </a:p>
          <a:p>
            <a:pPr marL="342900" indent="-342900">
              <a:buFont typeface="Arial" panose="020B0604020202020204" pitchFamily="34" charset="0"/>
              <a:buChar char="•"/>
            </a:pPr>
            <a:r>
              <a:rPr lang="en-US" sz="1800" dirty="0" smtClean="0">
                <a:solidFill>
                  <a:schemeClr val="tx1">
                    <a:lumMod val="50000"/>
                  </a:schemeClr>
                </a:solidFill>
              </a:rPr>
              <a:t>Each disk is split into two </a:t>
            </a:r>
            <a:r>
              <a:rPr lang="en-US" sz="1800" b="1" dirty="0" smtClean="0">
                <a:solidFill>
                  <a:schemeClr val="tx1">
                    <a:lumMod val="50000"/>
                  </a:schemeClr>
                </a:solidFill>
              </a:rPr>
              <a:t>partitions</a:t>
            </a:r>
          </a:p>
          <a:p>
            <a:pPr lvl="1"/>
            <a:r>
              <a:rPr lang="en-US" sz="1600" dirty="0">
                <a:solidFill>
                  <a:schemeClr val="tx1">
                    <a:lumMod val="50000"/>
                  </a:schemeClr>
                </a:solidFill>
              </a:rPr>
              <a:t>L</a:t>
            </a:r>
            <a:r>
              <a:rPr lang="en-US" sz="1600" dirty="0" smtClean="0">
                <a:solidFill>
                  <a:schemeClr val="tx1">
                    <a:lumMod val="50000"/>
                  </a:schemeClr>
                </a:solidFill>
              </a:rPr>
              <a:t>ocal data storage, accessed by local CN</a:t>
            </a:r>
          </a:p>
          <a:p>
            <a:pPr lvl="1"/>
            <a:r>
              <a:rPr lang="en-US" sz="1600" dirty="0">
                <a:solidFill>
                  <a:schemeClr val="tx1">
                    <a:lumMod val="50000"/>
                  </a:schemeClr>
                </a:solidFill>
              </a:rPr>
              <a:t>M</a:t>
            </a:r>
            <a:r>
              <a:rPr lang="en-US" sz="1600" dirty="0" smtClean="0">
                <a:solidFill>
                  <a:schemeClr val="tx1">
                    <a:lumMod val="50000"/>
                  </a:schemeClr>
                </a:solidFill>
              </a:rPr>
              <a:t>irrored data, accessed by remote CN</a:t>
            </a:r>
          </a:p>
          <a:p>
            <a:pPr marL="342900" indent="-342900">
              <a:buFont typeface="Arial" panose="020B0604020202020204" pitchFamily="34" charset="0"/>
              <a:buChar char="•"/>
            </a:pPr>
            <a:r>
              <a:rPr lang="en-US" sz="1800" dirty="0">
                <a:solidFill>
                  <a:schemeClr val="tx1">
                    <a:lumMod val="50000"/>
                  </a:schemeClr>
                </a:solidFill>
              </a:rPr>
              <a:t>P</a:t>
            </a:r>
            <a:r>
              <a:rPr lang="en-US" sz="1800" dirty="0" smtClean="0">
                <a:solidFill>
                  <a:schemeClr val="tx1">
                    <a:lumMod val="50000"/>
                  </a:schemeClr>
                </a:solidFill>
              </a:rPr>
              <a:t>artitions are raw devices</a:t>
            </a:r>
          </a:p>
          <a:p>
            <a:pPr lvl="1"/>
            <a:r>
              <a:rPr lang="en-US" sz="1600" dirty="0" smtClean="0">
                <a:solidFill>
                  <a:schemeClr val="tx1">
                    <a:lumMod val="50000"/>
                  </a:schemeClr>
                </a:solidFill>
              </a:rPr>
              <a:t>Local storage devices are ephemeral in nature</a:t>
            </a:r>
          </a:p>
          <a:p>
            <a:pPr lvl="1"/>
            <a:r>
              <a:rPr lang="en-US" sz="1600" dirty="0" smtClean="0">
                <a:solidFill>
                  <a:schemeClr val="tx1">
                    <a:lumMod val="50000"/>
                  </a:schemeClr>
                </a:solidFill>
              </a:rPr>
              <a:t>Tolerant to multiple disk failures on a single node</a:t>
            </a:r>
          </a:p>
        </p:txBody>
      </p:sp>
      <p:graphicFrame>
        <p:nvGraphicFramePr>
          <p:cNvPr id="6" name="Diagram 5"/>
          <p:cNvGraphicFramePr/>
          <p:nvPr>
            <p:extLst>
              <p:ext uri="{D42A27DB-BD31-4B8C-83A1-F6EECF244321}">
                <p14:modId xmlns:p14="http://schemas.microsoft.com/office/powerpoint/2010/main" val="239634902"/>
              </p:ext>
            </p:extLst>
          </p:nvPr>
        </p:nvGraphicFramePr>
        <p:xfrm>
          <a:off x="5273432" y="844063"/>
          <a:ext cx="5551105" cy="429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565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Columns</a:t>
            </a:r>
            <a:endParaRPr lang="en-US" dirty="0">
              <a:solidFill>
                <a:schemeClr val="tx1">
                  <a:lumMod val="50000"/>
                </a:schemeClr>
              </a:solidFill>
            </a:endParaRPr>
          </a:p>
        </p:txBody>
      </p:sp>
      <p:sp>
        <p:nvSpPr>
          <p:cNvPr id="3" name="Content Placeholder 2"/>
          <p:cNvSpPr>
            <a:spLocks noGrp="1"/>
          </p:cNvSpPr>
          <p:nvPr>
            <p:ph idx="1"/>
          </p:nvPr>
        </p:nvSpPr>
        <p:spPr>
          <a:xfrm>
            <a:off x="336789" y="861732"/>
            <a:ext cx="8204200" cy="3552825"/>
          </a:xfrm>
        </p:spPr>
        <p:txBody>
          <a:bodyPr>
            <a:normAutofit/>
          </a:bodyPr>
          <a:lstStyle/>
          <a:p>
            <a:pPr marL="285750" indent="-285750">
              <a:buFont typeface="Arial" panose="020B0604020202020204" pitchFamily="34" charset="0"/>
              <a:buChar char="•"/>
            </a:pPr>
            <a:r>
              <a:rPr lang="en-US" sz="1800" b="1" dirty="0" smtClean="0">
                <a:solidFill>
                  <a:schemeClr val="tx1">
                    <a:lumMod val="50000"/>
                  </a:schemeClr>
                </a:solidFill>
              </a:rPr>
              <a:t>Column</a:t>
            </a:r>
            <a:r>
              <a:rPr lang="en-US" sz="1800" dirty="0" smtClean="0">
                <a:solidFill>
                  <a:schemeClr val="tx1">
                    <a:lumMod val="50000"/>
                  </a:schemeClr>
                </a:solidFill>
              </a:rPr>
              <a:t>: Logical structure accessible via SQL</a:t>
            </a:r>
          </a:p>
          <a:p>
            <a:pPr marL="285750" indent="-285750">
              <a:buFont typeface="Arial" panose="020B0604020202020204" pitchFamily="34" charset="0"/>
              <a:buChar char="•"/>
            </a:pPr>
            <a:r>
              <a:rPr lang="en-US" sz="1800" dirty="0" smtClean="0">
                <a:solidFill>
                  <a:schemeClr val="tx1">
                    <a:lumMod val="50000"/>
                  </a:schemeClr>
                </a:solidFill>
              </a:rPr>
              <a:t>Physical structure is a doubly linked list of blocks</a:t>
            </a:r>
            <a:endParaRPr lang="en-US" sz="1800" b="1" dirty="0" smtClean="0">
              <a:solidFill>
                <a:schemeClr val="tx1">
                  <a:lumMod val="50000"/>
                </a:schemeClr>
              </a:solidFill>
            </a:endParaRPr>
          </a:p>
          <a:p>
            <a:pPr marL="285750" indent="-285750">
              <a:buFont typeface="Arial" panose="020B0604020202020204" pitchFamily="34" charset="0"/>
              <a:buChar char="•"/>
            </a:pPr>
            <a:r>
              <a:rPr lang="en-US" sz="1800" dirty="0" smtClean="0">
                <a:solidFill>
                  <a:schemeClr val="tx1">
                    <a:lumMod val="50000"/>
                  </a:schemeClr>
                </a:solidFill>
              </a:rPr>
              <a:t>These </a:t>
            </a:r>
            <a:r>
              <a:rPr lang="en-US" sz="1800" b="1" dirty="0" smtClean="0">
                <a:solidFill>
                  <a:schemeClr val="tx1">
                    <a:lumMod val="50000"/>
                  </a:schemeClr>
                </a:solidFill>
              </a:rPr>
              <a:t>blockchains </a:t>
            </a:r>
            <a:r>
              <a:rPr lang="en-US" sz="1800" dirty="0" smtClean="0">
                <a:solidFill>
                  <a:schemeClr val="tx1">
                    <a:lumMod val="50000"/>
                  </a:schemeClr>
                </a:solidFill>
              </a:rPr>
              <a:t>exist on </a:t>
            </a:r>
            <a:r>
              <a:rPr lang="en-US" sz="1800" b="1" dirty="0" smtClean="0">
                <a:solidFill>
                  <a:schemeClr val="tx1">
                    <a:lumMod val="50000"/>
                  </a:schemeClr>
                </a:solidFill>
              </a:rPr>
              <a:t>each slice </a:t>
            </a:r>
            <a:r>
              <a:rPr lang="en-US" sz="1800" dirty="0" smtClean="0">
                <a:solidFill>
                  <a:schemeClr val="tx1">
                    <a:lumMod val="50000"/>
                  </a:schemeClr>
                </a:solidFill>
              </a:rPr>
              <a:t>for each column</a:t>
            </a:r>
          </a:p>
          <a:p>
            <a:pPr marL="285750" indent="-285750">
              <a:buFont typeface="Arial" panose="020B0604020202020204" pitchFamily="34" charset="0"/>
              <a:buChar char="•"/>
            </a:pPr>
            <a:r>
              <a:rPr lang="en-US" sz="1800" dirty="0">
                <a:solidFill>
                  <a:schemeClr val="tx1">
                    <a:lumMod val="50000"/>
                  </a:schemeClr>
                </a:solidFill>
              </a:rPr>
              <a:t>A</a:t>
            </a:r>
            <a:r>
              <a:rPr lang="en-US" sz="1800" dirty="0" smtClean="0">
                <a:solidFill>
                  <a:schemeClr val="tx1">
                    <a:lumMod val="50000"/>
                  </a:schemeClr>
                </a:solidFill>
              </a:rPr>
              <a:t>ll sorted &amp; unsorted blockchains compose a column</a:t>
            </a:r>
          </a:p>
          <a:p>
            <a:pPr marL="285750" indent="-285750">
              <a:buFont typeface="Arial" panose="020B0604020202020204" pitchFamily="34" charset="0"/>
              <a:buChar char="•"/>
            </a:pPr>
            <a:r>
              <a:rPr lang="en-US" sz="1800" dirty="0" smtClean="0">
                <a:solidFill>
                  <a:schemeClr val="tx1">
                    <a:lumMod val="50000"/>
                  </a:schemeClr>
                </a:solidFill>
              </a:rPr>
              <a:t>Column properties include:</a:t>
            </a:r>
          </a:p>
          <a:p>
            <a:pPr marL="1028700" lvl="1">
              <a:buFont typeface="Arial" panose="020B0604020202020204" pitchFamily="34" charset="0"/>
              <a:buChar char="•"/>
            </a:pPr>
            <a:r>
              <a:rPr lang="en-US" sz="1400" dirty="0">
                <a:solidFill>
                  <a:schemeClr val="tx1">
                    <a:lumMod val="50000"/>
                  </a:schemeClr>
                </a:solidFill>
              </a:rPr>
              <a:t>Distribution Key</a:t>
            </a:r>
          </a:p>
          <a:p>
            <a:pPr marL="1028700" lvl="1">
              <a:buFont typeface="Arial" panose="020B0604020202020204" pitchFamily="34" charset="0"/>
              <a:buChar char="•"/>
            </a:pPr>
            <a:r>
              <a:rPr lang="en-US" sz="1400" dirty="0">
                <a:solidFill>
                  <a:schemeClr val="tx1">
                    <a:lumMod val="50000"/>
                  </a:schemeClr>
                </a:solidFill>
              </a:rPr>
              <a:t>Sort Key</a:t>
            </a:r>
          </a:p>
          <a:p>
            <a:pPr marL="1028700" lvl="1">
              <a:buFont typeface="Arial" panose="020B0604020202020204" pitchFamily="34" charset="0"/>
              <a:buChar char="•"/>
            </a:pPr>
            <a:r>
              <a:rPr lang="en-US" sz="1400" dirty="0">
                <a:solidFill>
                  <a:schemeClr val="tx1">
                    <a:lumMod val="50000"/>
                  </a:schemeClr>
                </a:solidFill>
              </a:rPr>
              <a:t>Compression </a:t>
            </a:r>
            <a:r>
              <a:rPr lang="en-US" sz="1400" dirty="0" smtClean="0">
                <a:solidFill>
                  <a:schemeClr val="tx1">
                    <a:lumMod val="50000"/>
                  </a:schemeClr>
                </a:solidFill>
              </a:rPr>
              <a:t>Encoding</a:t>
            </a:r>
          </a:p>
          <a:p>
            <a:pPr marL="285750" lvl="1"/>
            <a:r>
              <a:rPr lang="en-US" sz="1800" dirty="0" smtClean="0">
                <a:solidFill>
                  <a:schemeClr val="tx1">
                    <a:lumMod val="50000"/>
                  </a:schemeClr>
                </a:solidFill>
              </a:rPr>
              <a:t>Columns </a:t>
            </a:r>
            <a:r>
              <a:rPr lang="en-US" sz="1800" dirty="0">
                <a:solidFill>
                  <a:schemeClr val="tx1">
                    <a:lumMod val="50000"/>
                  </a:schemeClr>
                </a:solidFill>
              </a:rPr>
              <a:t>shrink and grow independently, 1 block at a time</a:t>
            </a:r>
          </a:p>
          <a:p>
            <a:pPr marL="285750" indent="-285750">
              <a:buFont typeface="Arial" panose="020B0604020202020204" pitchFamily="34" charset="0"/>
              <a:buChar char="•"/>
            </a:pPr>
            <a:r>
              <a:rPr lang="en-US" sz="1800" dirty="0" smtClean="0">
                <a:solidFill>
                  <a:schemeClr val="tx1">
                    <a:lumMod val="50000"/>
                  </a:schemeClr>
                </a:solidFill>
              </a:rPr>
              <a:t>Three system columns per table-per slice for MVCC</a:t>
            </a:r>
          </a:p>
          <a:p>
            <a:pPr lvl="1"/>
            <a:endParaRPr lang="en-US" sz="2400" dirty="0">
              <a:solidFill>
                <a:schemeClr val="tx1">
                  <a:lumMod val="50000"/>
                </a:schemeClr>
              </a:solidFill>
            </a:endParaRPr>
          </a:p>
        </p:txBody>
      </p:sp>
      <p:graphicFrame>
        <p:nvGraphicFramePr>
          <p:cNvPr id="6" name="Diagram 5"/>
          <p:cNvGraphicFramePr/>
          <p:nvPr>
            <p:extLst>
              <p:ext uri="{D42A27DB-BD31-4B8C-83A1-F6EECF244321}">
                <p14:modId xmlns:p14="http://schemas.microsoft.com/office/powerpoint/2010/main" val="897003553"/>
              </p:ext>
            </p:extLst>
          </p:nvPr>
        </p:nvGraphicFramePr>
        <p:xfrm>
          <a:off x="5273432" y="844063"/>
          <a:ext cx="5551105" cy="429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3572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Blocks</a:t>
            </a:r>
            <a:endParaRPr lang="en-US" dirty="0">
              <a:solidFill>
                <a:schemeClr val="tx1">
                  <a:lumMod val="50000"/>
                </a:schemeClr>
              </a:solidFill>
            </a:endParaRPr>
          </a:p>
        </p:txBody>
      </p:sp>
      <p:sp>
        <p:nvSpPr>
          <p:cNvPr id="3" name="Content Placeholder 2"/>
          <p:cNvSpPr>
            <a:spLocks noGrp="1"/>
          </p:cNvSpPr>
          <p:nvPr>
            <p:ph idx="1"/>
          </p:nvPr>
        </p:nvSpPr>
        <p:spPr/>
        <p:txBody>
          <a:bodyPr>
            <a:normAutofit/>
          </a:bodyPr>
          <a:lstStyle/>
          <a:p>
            <a:r>
              <a:rPr lang="en-US" sz="2000" dirty="0" smtClean="0">
                <a:solidFill>
                  <a:schemeClr val="tx1">
                    <a:lumMod val="50000"/>
                  </a:schemeClr>
                </a:solidFill>
              </a:rPr>
              <a:t>Column data is persisted to </a:t>
            </a:r>
            <a:r>
              <a:rPr lang="en-US" sz="2000" b="1" dirty="0" smtClean="0">
                <a:solidFill>
                  <a:schemeClr val="tx1">
                    <a:lumMod val="50000"/>
                  </a:schemeClr>
                </a:solidFill>
              </a:rPr>
              <a:t>1 MB</a:t>
            </a:r>
            <a:r>
              <a:rPr lang="en-US" sz="2000" dirty="0" smtClean="0">
                <a:solidFill>
                  <a:schemeClr val="tx1">
                    <a:lumMod val="50000"/>
                  </a:schemeClr>
                </a:solidFill>
              </a:rPr>
              <a:t> </a:t>
            </a:r>
            <a:r>
              <a:rPr lang="en-US" sz="2000" b="1" dirty="0" smtClean="0">
                <a:solidFill>
                  <a:schemeClr val="tx1">
                    <a:lumMod val="50000"/>
                  </a:schemeClr>
                </a:solidFill>
              </a:rPr>
              <a:t>immutable</a:t>
            </a:r>
            <a:r>
              <a:rPr lang="en-US" sz="2000" dirty="0" smtClean="0">
                <a:solidFill>
                  <a:schemeClr val="tx1">
                    <a:lumMod val="50000"/>
                  </a:schemeClr>
                </a:solidFill>
              </a:rPr>
              <a:t> </a:t>
            </a:r>
            <a:r>
              <a:rPr lang="en-US" sz="2000" b="1" dirty="0" smtClean="0">
                <a:solidFill>
                  <a:schemeClr val="tx1">
                    <a:lumMod val="50000"/>
                  </a:schemeClr>
                </a:solidFill>
              </a:rPr>
              <a:t>blocks</a:t>
            </a:r>
            <a:endParaRPr lang="en-US" sz="2000" dirty="0" smtClean="0">
              <a:solidFill>
                <a:schemeClr val="tx1">
                  <a:lumMod val="50000"/>
                </a:schemeClr>
              </a:solidFill>
            </a:endParaRPr>
          </a:p>
          <a:p>
            <a:r>
              <a:rPr lang="en-US" sz="2000" dirty="0" smtClean="0">
                <a:solidFill>
                  <a:schemeClr val="tx1">
                    <a:lumMod val="50000"/>
                  </a:schemeClr>
                </a:solidFill>
              </a:rPr>
              <a:t>Each block contains in-memory metadata:</a:t>
            </a:r>
          </a:p>
          <a:p>
            <a:pPr lvl="1"/>
            <a:r>
              <a:rPr lang="en-US" sz="1800" dirty="0" smtClean="0">
                <a:solidFill>
                  <a:schemeClr val="tx1">
                    <a:lumMod val="50000"/>
                  </a:schemeClr>
                </a:solidFill>
              </a:rPr>
              <a:t>Zone Maps (MIN/MAX value)</a:t>
            </a:r>
          </a:p>
          <a:p>
            <a:pPr lvl="1"/>
            <a:r>
              <a:rPr lang="en-US" sz="1800" dirty="0" smtClean="0">
                <a:solidFill>
                  <a:schemeClr val="tx1">
                    <a:lumMod val="50000"/>
                  </a:schemeClr>
                </a:solidFill>
              </a:rPr>
              <a:t>Location of previous/next block</a:t>
            </a:r>
          </a:p>
          <a:p>
            <a:pPr lvl="1"/>
            <a:r>
              <a:rPr lang="en-US" sz="1800" dirty="0" smtClean="0">
                <a:solidFill>
                  <a:schemeClr val="tx1">
                    <a:lumMod val="50000"/>
                  </a:schemeClr>
                </a:solidFill>
              </a:rPr>
              <a:t>Blocks </a:t>
            </a:r>
            <a:r>
              <a:rPr lang="en-US" sz="1800" dirty="0">
                <a:solidFill>
                  <a:schemeClr val="tx1">
                    <a:lumMod val="50000"/>
                  </a:schemeClr>
                </a:solidFill>
              </a:rPr>
              <a:t>are individually </a:t>
            </a:r>
            <a:r>
              <a:rPr lang="en-US" sz="1800" dirty="0" smtClean="0">
                <a:solidFill>
                  <a:schemeClr val="tx1">
                    <a:lumMod val="50000"/>
                  </a:schemeClr>
                </a:solidFill>
              </a:rPr>
              <a:t>compressed with 1 of 11 encodings</a:t>
            </a:r>
          </a:p>
          <a:p>
            <a:r>
              <a:rPr lang="en-US" sz="2000" dirty="0" smtClean="0">
                <a:solidFill>
                  <a:schemeClr val="tx1">
                    <a:lumMod val="50000"/>
                  </a:schemeClr>
                </a:solidFill>
              </a:rPr>
              <a:t>A full block contains between 16 and 8.4 million values</a:t>
            </a:r>
            <a:endParaRPr lang="en-US" sz="2000" dirty="0">
              <a:solidFill>
                <a:schemeClr val="tx1">
                  <a:lumMod val="50000"/>
                </a:schemeClr>
              </a:solidFill>
            </a:endParaRPr>
          </a:p>
        </p:txBody>
      </p:sp>
      <p:graphicFrame>
        <p:nvGraphicFramePr>
          <p:cNvPr id="4" name="Diagram 3"/>
          <p:cNvGraphicFramePr/>
          <p:nvPr>
            <p:extLst/>
          </p:nvPr>
        </p:nvGraphicFramePr>
        <p:xfrm>
          <a:off x="5273432" y="844063"/>
          <a:ext cx="5551105" cy="429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115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200" smtClean="0">
                <a:solidFill>
                  <a:schemeClr val="tx1">
                    <a:lumMod val="50000"/>
                  </a:schemeClr>
                </a:solidFill>
              </a:rPr>
              <a:t>Table Design</a:t>
            </a:r>
            <a:endParaRPr lang="en-US" sz="3200" dirty="0" smtClean="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5408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200" dirty="0">
                <a:solidFill>
                  <a:schemeClr val="tx1">
                    <a:lumMod val="50000"/>
                  </a:schemeClr>
                </a:solidFill>
              </a:rPr>
              <a:t>Amazon </a:t>
            </a:r>
            <a:r>
              <a:rPr lang="en-US" sz="3200">
                <a:solidFill>
                  <a:schemeClr val="tx1">
                    <a:lumMod val="50000"/>
                  </a:schemeClr>
                </a:solidFill>
              </a:rPr>
              <a:t>Redshift </a:t>
            </a:r>
            <a:r>
              <a:rPr lang="en-US" sz="3200" smtClean="0">
                <a:solidFill>
                  <a:schemeClr val="tx1">
                    <a:lumMod val="50000"/>
                  </a:schemeClr>
                </a:solidFill>
              </a:rPr>
              <a:t>Overview</a:t>
            </a:r>
            <a:endParaRPr lang="en-US" sz="3200" dirty="0" smtClean="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0785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Data </a:t>
            </a:r>
            <a:r>
              <a:rPr lang="en-US" smtClean="0">
                <a:solidFill>
                  <a:schemeClr val="tx1">
                    <a:lumMod val="50000"/>
                  </a:schemeClr>
                </a:solidFill>
              </a:rPr>
              <a:t>Distribution Style</a:t>
            </a:r>
            <a:endParaRPr lang="en-US" dirty="0">
              <a:solidFill>
                <a:schemeClr val="tx1">
                  <a:lumMod val="50000"/>
                </a:schemeClr>
              </a:solidFill>
            </a:endParaRPr>
          </a:p>
        </p:txBody>
      </p:sp>
      <p:sp>
        <p:nvSpPr>
          <p:cNvPr id="3" name="Content Placeholder 2"/>
          <p:cNvSpPr>
            <a:spLocks noGrp="1"/>
          </p:cNvSpPr>
          <p:nvPr>
            <p:ph idx="1"/>
          </p:nvPr>
        </p:nvSpPr>
        <p:spPr>
          <a:xfrm>
            <a:off x="340593" y="706157"/>
            <a:ext cx="8205304" cy="3553926"/>
          </a:xfrm>
          <a:ln>
            <a:noFill/>
          </a:ln>
        </p:spPr>
        <p:txBody>
          <a:bodyPr/>
          <a:lstStyle/>
          <a:p>
            <a:pPr marL="342892" indent="-342892">
              <a:buFont typeface="Arial" charset="0"/>
              <a:buChar char="•"/>
            </a:pPr>
            <a:r>
              <a:rPr lang="en-US" sz="1800" b="1" dirty="0">
                <a:solidFill>
                  <a:schemeClr val="tx1">
                    <a:lumMod val="50000"/>
                  </a:schemeClr>
                </a:solidFill>
              </a:rPr>
              <a:t>D</a:t>
            </a:r>
            <a:r>
              <a:rPr lang="en-US" sz="1800" b="1" dirty="0" smtClean="0">
                <a:solidFill>
                  <a:schemeClr val="tx1">
                    <a:lumMod val="50000"/>
                  </a:schemeClr>
                </a:solidFill>
              </a:rPr>
              <a:t>istribution style </a:t>
            </a:r>
            <a:r>
              <a:rPr lang="en-US" sz="1800" dirty="0" smtClean="0">
                <a:solidFill>
                  <a:schemeClr val="tx1">
                    <a:lumMod val="50000"/>
                  </a:schemeClr>
                </a:solidFill>
              </a:rPr>
              <a:t>is a table property which dictates how that table’s data is distributed throughout the cluster:</a:t>
            </a:r>
          </a:p>
          <a:p>
            <a:pPr marL="742942" lvl="1" indent="-342892">
              <a:buFont typeface="Arial" charset="0"/>
              <a:buChar char="•"/>
            </a:pPr>
            <a:r>
              <a:rPr lang="en-US" sz="1600" smtClean="0">
                <a:solidFill>
                  <a:schemeClr val="tx1">
                    <a:lumMod val="50000"/>
                  </a:schemeClr>
                </a:solidFill>
              </a:rPr>
              <a:t>ALL: Full table data goes to first slice of every node</a:t>
            </a:r>
          </a:p>
          <a:p>
            <a:pPr marL="742942" lvl="1" indent="-342892">
              <a:buFont typeface="Arial" charset="0"/>
              <a:buChar char="•"/>
            </a:pPr>
            <a:r>
              <a:rPr lang="en-US" sz="1600" smtClean="0">
                <a:solidFill>
                  <a:schemeClr val="tx1">
                    <a:lumMod val="50000"/>
                  </a:schemeClr>
                </a:solidFill>
              </a:rPr>
              <a:t>EVEN</a:t>
            </a:r>
            <a:r>
              <a:rPr lang="en-US" sz="1600" dirty="0" smtClean="0">
                <a:solidFill>
                  <a:schemeClr val="tx1">
                    <a:lumMod val="50000"/>
                  </a:schemeClr>
                </a:solidFill>
              </a:rPr>
              <a:t>: </a:t>
            </a:r>
            <a:r>
              <a:rPr lang="en-US" sz="1600" smtClean="0">
                <a:solidFill>
                  <a:schemeClr val="tx1">
                    <a:lumMod val="50000"/>
                  </a:schemeClr>
                </a:solidFill>
              </a:rPr>
              <a:t>Round </a:t>
            </a:r>
            <a:r>
              <a:rPr lang="en-US" sz="1600" smtClean="0">
                <a:solidFill>
                  <a:schemeClr val="tx1">
                    <a:lumMod val="50000"/>
                  </a:schemeClr>
                </a:solidFill>
              </a:rPr>
              <a:t>robin</a:t>
            </a:r>
          </a:p>
          <a:p>
            <a:pPr marL="742942" lvl="1" indent="-342892">
              <a:buFont typeface="Arial" charset="0"/>
              <a:buChar char="•"/>
            </a:pPr>
            <a:r>
              <a:rPr lang="en-US" sz="1600">
                <a:solidFill>
                  <a:schemeClr val="tx1">
                    <a:lumMod val="50000"/>
                  </a:schemeClr>
                </a:solidFill>
              </a:rPr>
              <a:t>KEY: Value is hashed, same value goes to same location (</a:t>
            </a:r>
            <a:r>
              <a:rPr lang="en-US" sz="1600">
                <a:solidFill>
                  <a:schemeClr val="tx1">
                    <a:lumMod val="50000"/>
                  </a:schemeClr>
                </a:solidFill>
              </a:rPr>
              <a:t>slice</a:t>
            </a:r>
            <a:r>
              <a:rPr lang="en-US" sz="1600" smtClean="0">
                <a:solidFill>
                  <a:schemeClr val="tx1">
                    <a:lumMod val="50000"/>
                  </a:schemeClr>
                </a:solidFill>
              </a:rPr>
              <a:t>)</a:t>
            </a:r>
            <a:endParaRPr lang="en-US" sz="1600" dirty="0" smtClean="0">
              <a:solidFill>
                <a:schemeClr val="tx1">
                  <a:lumMod val="50000"/>
                </a:schemeClr>
              </a:solidFill>
            </a:endParaRPr>
          </a:p>
          <a:p>
            <a:pPr marL="342892" indent="-342892">
              <a:buFont typeface="Arial" charset="0"/>
              <a:buChar char="•"/>
            </a:pPr>
            <a:r>
              <a:rPr lang="en-US" sz="1800" dirty="0" smtClean="0">
                <a:solidFill>
                  <a:schemeClr val="tx1">
                    <a:lumMod val="50000"/>
                  </a:schemeClr>
                </a:solidFill>
              </a:rPr>
              <a:t>Goals:</a:t>
            </a:r>
          </a:p>
          <a:p>
            <a:pPr marL="742942" lvl="1" indent="-342892">
              <a:buFont typeface="Arial" charset="0"/>
              <a:buChar char="•"/>
            </a:pPr>
            <a:r>
              <a:rPr lang="en-US" sz="1600" dirty="0" smtClean="0">
                <a:solidFill>
                  <a:schemeClr val="tx1">
                    <a:lumMod val="50000"/>
                  </a:schemeClr>
                </a:solidFill>
              </a:rPr>
              <a:t>Distribute </a:t>
            </a:r>
            <a:r>
              <a:rPr lang="en-US" sz="1600" dirty="0">
                <a:solidFill>
                  <a:schemeClr val="tx1">
                    <a:lumMod val="50000"/>
                  </a:schemeClr>
                </a:solidFill>
              </a:rPr>
              <a:t>data evenly for parallel processing</a:t>
            </a:r>
          </a:p>
          <a:p>
            <a:pPr marL="742942" lvl="2" indent="-342892">
              <a:buFont typeface="Arial" charset="0"/>
              <a:buChar char="•"/>
            </a:pPr>
            <a:r>
              <a:rPr lang="en-US" sz="1600" dirty="0" smtClean="0">
                <a:solidFill>
                  <a:schemeClr val="tx1">
                    <a:lumMod val="50000"/>
                  </a:schemeClr>
                </a:solidFill>
              </a:rPr>
              <a:t>Minimize data movement during query processing</a:t>
            </a:r>
            <a:endParaRPr lang="en-US" sz="1600" dirty="0">
              <a:solidFill>
                <a:schemeClr val="tx1">
                  <a:lumMod val="50000"/>
                </a:schemeClr>
              </a:solidFill>
            </a:endParaRPr>
          </a:p>
        </p:txBody>
      </p:sp>
      <p:sp>
        <p:nvSpPr>
          <p:cNvPr id="4" name="TextBox 3"/>
          <p:cNvSpPr txBox="1"/>
          <p:nvPr/>
        </p:nvSpPr>
        <p:spPr>
          <a:xfrm>
            <a:off x="7534201" y="3175789"/>
            <a:ext cx="771686" cy="438582"/>
          </a:xfrm>
          <a:prstGeom prst="rect">
            <a:avLst/>
          </a:prstGeom>
          <a:noFill/>
          <a:ln>
            <a:noFill/>
          </a:ln>
          <a:effectLst/>
        </p:spPr>
        <p:txBody>
          <a:bodyPr wrap="none" lIns="68580" tIns="34290" rIns="68580" bIns="34290" rtlCol="0">
            <a:spAutoFit/>
          </a:bodyPr>
          <a:lstStyle/>
          <a:p>
            <a:pPr algn="ctr" defTabSz="457189"/>
            <a:r>
              <a:rPr lang="en-US" sz="2400" b="1" dirty="0" smtClean="0">
                <a:solidFill>
                  <a:schemeClr val="tx1">
                    <a:lumMod val="50000"/>
                  </a:schemeClr>
                </a:solidFill>
              </a:rPr>
              <a:t>KEY</a:t>
            </a:r>
            <a:endParaRPr lang="en-US" sz="2400" b="1" dirty="0">
              <a:solidFill>
                <a:schemeClr val="tx1">
                  <a:lumMod val="50000"/>
                </a:schemeClr>
              </a:solidFill>
            </a:endParaRPr>
          </a:p>
        </p:txBody>
      </p:sp>
      <p:sp>
        <p:nvSpPr>
          <p:cNvPr id="5" name="TextBox 4"/>
          <p:cNvSpPr txBox="1"/>
          <p:nvPr/>
        </p:nvSpPr>
        <p:spPr>
          <a:xfrm>
            <a:off x="2234614" y="3211954"/>
            <a:ext cx="736420" cy="438582"/>
          </a:xfrm>
          <a:prstGeom prst="rect">
            <a:avLst/>
          </a:prstGeom>
          <a:noFill/>
          <a:effectLst/>
        </p:spPr>
        <p:txBody>
          <a:bodyPr wrap="none" lIns="68580" tIns="34290" rIns="68580" bIns="34290" rtlCol="0">
            <a:spAutoFit/>
          </a:bodyPr>
          <a:lstStyle/>
          <a:p>
            <a:pPr algn="ctr" defTabSz="457189"/>
            <a:r>
              <a:rPr lang="en-US" sz="2400" b="1" dirty="0" smtClean="0">
                <a:solidFill>
                  <a:schemeClr val="tx1">
                    <a:lumMod val="50000"/>
                  </a:schemeClr>
                </a:solidFill>
              </a:rPr>
              <a:t>ALL</a:t>
            </a:r>
            <a:endParaRPr lang="en-US" sz="2400" b="1" dirty="0">
              <a:solidFill>
                <a:schemeClr val="tx1">
                  <a:lumMod val="50000"/>
                </a:schemeClr>
              </a:solidFill>
            </a:endParaRPr>
          </a:p>
        </p:txBody>
      </p:sp>
      <p:grpSp>
        <p:nvGrpSpPr>
          <p:cNvPr id="6" name="Group 5"/>
          <p:cNvGrpSpPr/>
          <p:nvPr/>
        </p:nvGrpSpPr>
        <p:grpSpPr>
          <a:xfrm>
            <a:off x="6142513" y="4313748"/>
            <a:ext cx="2327593" cy="704675"/>
            <a:chOff x="926681" y="1202271"/>
            <a:chExt cx="10250760" cy="3103403"/>
          </a:xfrm>
          <a:effectLst/>
        </p:grpSpPr>
        <p:sp>
          <p:nvSpPr>
            <p:cNvPr id="7" name="Rectangle 6"/>
            <p:cNvSpPr/>
            <p:nvPr/>
          </p:nvSpPr>
          <p:spPr>
            <a:xfrm>
              <a:off x="926681" y="1239820"/>
              <a:ext cx="4759282" cy="3065854"/>
            </a:xfrm>
            <a:prstGeom prst="rect">
              <a:avLst/>
            </a:prstGeom>
            <a:ln>
              <a:solidFill>
                <a:schemeClr val="accent3">
                  <a:lumMod val="50000"/>
                </a:schemeClr>
              </a:solidFill>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1</a:t>
              </a:r>
            </a:p>
          </p:txBody>
        </p:sp>
        <p:sp>
          <p:nvSpPr>
            <p:cNvPr id="8" name="Rectangle 7"/>
            <p:cNvSpPr/>
            <p:nvPr/>
          </p:nvSpPr>
          <p:spPr>
            <a:xfrm>
              <a:off x="1132426" y="1397499"/>
              <a:ext cx="2112878" cy="1859200"/>
            </a:xfrm>
            <a:prstGeom prst="rect">
              <a:avLst/>
            </a:prstGeom>
            <a:solidFill>
              <a:schemeClr val="tx2"/>
            </a:solidFill>
            <a:ln>
              <a:solidFill>
                <a:schemeClr val="accent3">
                  <a:lumMod val="50000"/>
                </a:schemeClr>
              </a:solid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1</a:t>
              </a:r>
            </a:p>
          </p:txBody>
        </p:sp>
        <p:sp>
          <p:nvSpPr>
            <p:cNvPr id="9" name="Rectangle 8"/>
            <p:cNvSpPr/>
            <p:nvPr/>
          </p:nvSpPr>
          <p:spPr>
            <a:xfrm>
              <a:off x="3329019" y="1397661"/>
              <a:ext cx="2112878" cy="1859200"/>
            </a:xfrm>
            <a:prstGeom prst="rect">
              <a:avLst/>
            </a:prstGeom>
            <a:solidFill>
              <a:schemeClr val="tx2"/>
            </a:solidFill>
            <a:ln>
              <a:solidFill>
                <a:schemeClr val="accent3">
                  <a:lumMod val="50000"/>
                </a:schemeClr>
              </a:solid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2</a:t>
              </a:r>
            </a:p>
          </p:txBody>
        </p:sp>
        <p:sp>
          <p:nvSpPr>
            <p:cNvPr id="10" name="Rectangle 9"/>
            <p:cNvSpPr/>
            <p:nvPr/>
          </p:nvSpPr>
          <p:spPr>
            <a:xfrm>
              <a:off x="6418159" y="1202271"/>
              <a:ext cx="4759282" cy="3092763"/>
            </a:xfrm>
            <a:prstGeom prst="rect">
              <a:avLst/>
            </a:prstGeom>
            <a:ln>
              <a:solidFill>
                <a:schemeClr val="accent3">
                  <a:lumMod val="50000"/>
                </a:schemeClr>
              </a:solidFill>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2</a:t>
              </a:r>
            </a:p>
          </p:txBody>
        </p:sp>
        <p:sp>
          <p:nvSpPr>
            <p:cNvPr id="11" name="Rectangle 10"/>
            <p:cNvSpPr/>
            <p:nvPr/>
          </p:nvSpPr>
          <p:spPr>
            <a:xfrm>
              <a:off x="6644805" y="1393535"/>
              <a:ext cx="2112878" cy="1859200"/>
            </a:xfrm>
            <a:prstGeom prst="rect">
              <a:avLst/>
            </a:prstGeom>
            <a:solidFill>
              <a:schemeClr val="tx2"/>
            </a:solidFill>
            <a:ln>
              <a:solidFill>
                <a:schemeClr val="accent3">
                  <a:lumMod val="50000"/>
                </a:schemeClr>
              </a:solid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3</a:t>
              </a:r>
            </a:p>
          </p:txBody>
        </p:sp>
        <p:sp>
          <p:nvSpPr>
            <p:cNvPr id="12" name="Rectangle 11"/>
            <p:cNvSpPr/>
            <p:nvPr/>
          </p:nvSpPr>
          <p:spPr>
            <a:xfrm>
              <a:off x="8841398" y="1381126"/>
              <a:ext cx="2112878" cy="1859200"/>
            </a:xfrm>
            <a:prstGeom prst="rect">
              <a:avLst/>
            </a:prstGeom>
            <a:solidFill>
              <a:schemeClr val="tx2"/>
            </a:solidFill>
            <a:ln>
              <a:solidFill>
                <a:schemeClr val="accent3">
                  <a:lumMod val="50000"/>
                </a:schemeClr>
              </a:solid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4</a:t>
              </a:r>
            </a:p>
          </p:txBody>
        </p:sp>
      </p:grpSp>
      <p:grpSp>
        <p:nvGrpSpPr>
          <p:cNvPr id="13" name="Group 12"/>
          <p:cNvGrpSpPr/>
          <p:nvPr/>
        </p:nvGrpSpPr>
        <p:grpSpPr>
          <a:xfrm>
            <a:off x="882438" y="4319943"/>
            <a:ext cx="2327593" cy="704675"/>
            <a:chOff x="926681" y="1202271"/>
            <a:chExt cx="10250760" cy="3103403"/>
          </a:xfrm>
          <a:effectLst/>
        </p:grpSpPr>
        <p:sp>
          <p:nvSpPr>
            <p:cNvPr id="14" name="Rectangle 13"/>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1</a:t>
              </a:r>
            </a:p>
          </p:txBody>
        </p:sp>
        <p:sp>
          <p:nvSpPr>
            <p:cNvPr id="15" name="Rectangle 14"/>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1</a:t>
              </a:r>
            </a:p>
          </p:txBody>
        </p:sp>
        <p:sp>
          <p:nvSpPr>
            <p:cNvPr id="16" name="Rectangle 15"/>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2</a:t>
              </a:r>
            </a:p>
          </p:txBody>
        </p:sp>
        <p:sp>
          <p:nvSpPr>
            <p:cNvPr id="17" name="Rectangle 16"/>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2</a:t>
              </a:r>
            </a:p>
          </p:txBody>
        </p:sp>
        <p:sp>
          <p:nvSpPr>
            <p:cNvPr id="18" name="Rectangle 17"/>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3</a:t>
              </a:r>
            </a:p>
          </p:txBody>
        </p:sp>
        <p:sp>
          <p:nvSpPr>
            <p:cNvPr id="19" name="Rectangle 18"/>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4</a:t>
              </a:r>
            </a:p>
          </p:txBody>
        </p:sp>
      </p:grpSp>
      <p:cxnSp>
        <p:nvCxnSpPr>
          <p:cNvPr id="20" name="Straight Connector 19"/>
          <p:cNvCxnSpPr/>
          <p:nvPr/>
        </p:nvCxnSpPr>
        <p:spPr>
          <a:xfrm flipH="1">
            <a:off x="6456711" y="3661820"/>
            <a:ext cx="560647" cy="617208"/>
          </a:xfrm>
          <a:prstGeom prst="line">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906762" y="3765456"/>
            <a:ext cx="261001" cy="508135"/>
          </a:xfrm>
          <a:prstGeom prst="line">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331422" y="3719720"/>
            <a:ext cx="268476" cy="546727"/>
          </a:xfrm>
          <a:prstGeom prst="line">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453992" y="3654079"/>
            <a:ext cx="704438" cy="612368"/>
          </a:xfrm>
          <a:prstGeom prst="line">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rot="18682974">
            <a:off x="6468482" y="3832341"/>
            <a:ext cx="394980" cy="207749"/>
          </a:xfrm>
          <a:prstGeom prst="rect">
            <a:avLst/>
          </a:prstGeom>
          <a:noFill/>
          <a:ln>
            <a:noFill/>
          </a:ln>
          <a:effectLst/>
        </p:spPr>
        <p:txBody>
          <a:bodyPr wrap="none" lIns="68580" tIns="34290" rIns="68580" bIns="34290" rtlCol="0">
            <a:spAutoFit/>
          </a:bodyPr>
          <a:lstStyle/>
          <a:p>
            <a:pPr algn="ctr" defTabSz="457189"/>
            <a:r>
              <a:rPr lang="en-US" sz="900" i="1" dirty="0">
                <a:solidFill>
                  <a:schemeClr val="tx1">
                    <a:lumMod val="50000"/>
                  </a:schemeClr>
                </a:solidFill>
              </a:rPr>
              <a:t>keyA</a:t>
            </a:r>
          </a:p>
        </p:txBody>
      </p:sp>
      <p:sp>
        <p:nvSpPr>
          <p:cNvPr id="25" name="TextBox 24"/>
          <p:cNvSpPr txBox="1"/>
          <p:nvPr/>
        </p:nvSpPr>
        <p:spPr>
          <a:xfrm rot="17666084">
            <a:off x="6768667" y="3910914"/>
            <a:ext cx="394980" cy="207749"/>
          </a:xfrm>
          <a:prstGeom prst="rect">
            <a:avLst/>
          </a:prstGeom>
          <a:noFill/>
          <a:ln>
            <a:noFill/>
          </a:ln>
          <a:effectLst/>
        </p:spPr>
        <p:txBody>
          <a:bodyPr wrap="none" lIns="68580" tIns="34290" rIns="68580" bIns="34290" rtlCol="0">
            <a:spAutoFit/>
          </a:bodyPr>
          <a:lstStyle/>
          <a:p>
            <a:pPr algn="ctr" defTabSz="457189"/>
            <a:r>
              <a:rPr lang="en-US" sz="900" i="1" dirty="0">
                <a:solidFill>
                  <a:schemeClr val="tx1">
                    <a:lumMod val="50000"/>
                  </a:schemeClr>
                </a:solidFill>
              </a:rPr>
              <a:t>keyB</a:t>
            </a:r>
          </a:p>
        </p:txBody>
      </p:sp>
      <p:sp>
        <p:nvSpPr>
          <p:cNvPr id="26" name="TextBox 25"/>
          <p:cNvSpPr txBox="1"/>
          <p:nvPr/>
        </p:nvSpPr>
        <p:spPr>
          <a:xfrm rot="3709402">
            <a:off x="7330822" y="3877331"/>
            <a:ext cx="401392" cy="207749"/>
          </a:xfrm>
          <a:prstGeom prst="rect">
            <a:avLst/>
          </a:prstGeom>
          <a:noFill/>
          <a:ln>
            <a:noFill/>
          </a:ln>
          <a:effectLst/>
        </p:spPr>
        <p:txBody>
          <a:bodyPr wrap="none" lIns="68580" tIns="34290" rIns="68580" bIns="34290" rtlCol="0">
            <a:spAutoFit/>
          </a:bodyPr>
          <a:lstStyle/>
          <a:p>
            <a:pPr algn="ctr" defTabSz="457189"/>
            <a:r>
              <a:rPr lang="en-US" sz="900" i="1" dirty="0">
                <a:solidFill>
                  <a:schemeClr val="tx1">
                    <a:lumMod val="50000"/>
                  </a:schemeClr>
                </a:solidFill>
              </a:rPr>
              <a:t>keyC</a:t>
            </a:r>
          </a:p>
        </p:txBody>
      </p:sp>
      <p:sp>
        <p:nvSpPr>
          <p:cNvPr id="27" name="TextBox 26"/>
          <p:cNvSpPr txBox="1"/>
          <p:nvPr/>
        </p:nvSpPr>
        <p:spPr>
          <a:xfrm rot="2396671">
            <a:off x="7667512" y="3822363"/>
            <a:ext cx="401393" cy="207749"/>
          </a:xfrm>
          <a:prstGeom prst="rect">
            <a:avLst/>
          </a:prstGeom>
          <a:noFill/>
          <a:ln>
            <a:noFill/>
          </a:ln>
          <a:effectLst/>
        </p:spPr>
        <p:txBody>
          <a:bodyPr wrap="none" lIns="68580" tIns="34290" rIns="68580" bIns="34290" rtlCol="0">
            <a:spAutoFit/>
          </a:bodyPr>
          <a:lstStyle/>
          <a:p>
            <a:pPr algn="ctr" defTabSz="457189"/>
            <a:r>
              <a:rPr lang="en-US" sz="900" i="1" dirty="0">
                <a:solidFill>
                  <a:schemeClr val="tx1">
                    <a:lumMod val="50000"/>
                  </a:schemeClr>
                </a:solidFill>
              </a:rPr>
              <a:t>keyD</a:t>
            </a:r>
          </a:p>
        </p:txBody>
      </p:sp>
      <p:cxnSp>
        <p:nvCxnSpPr>
          <p:cNvPr id="28" name="Straight Arrow Connector 27"/>
          <p:cNvCxnSpPr/>
          <p:nvPr/>
        </p:nvCxnSpPr>
        <p:spPr>
          <a:xfrm flipH="1">
            <a:off x="1154725" y="3791454"/>
            <a:ext cx="673972" cy="449303"/>
          </a:xfrm>
          <a:prstGeom prst="straightConnector1">
            <a:avLst/>
          </a:prstGeom>
          <a:ln w="12700">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225076" y="3760707"/>
            <a:ext cx="171360" cy="509532"/>
          </a:xfrm>
          <a:prstGeom prst="straightConnector1">
            <a:avLst/>
          </a:prstGeom>
          <a:ln w="12700">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3510145" y="4331578"/>
            <a:ext cx="2327593" cy="704675"/>
            <a:chOff x="926681" y="1202271"/>
            <a:chExt cx="10250760" cy="3103403"/>
          </a:xfrm>
          <a:effectLst/>
        </p:grpSpPr>
        <p:sp>
          <p:nvSpPr>
            <p:cNvPr id="33" name="Rectangle 32"/>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1</a:t>
              </a:r>
            </a:p>
          </p:txBody>
        </p:sp>
        <p:sp>
          <p:nvSpPr>
            <p:cNvPr id="34" name="Rectangle 33"/>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1</a:t>
              </a:r>
            </a:p>
          </p:txBody>
        </p:sp>
        <p:sp>
          <p:nvSpPr>
            <p:cNvPr id="35" name="Rectangle 34"/>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2</a:t>
              </a:r>
            </a:p>
          </p:txBody>
        </p:sp>
        <p:sp>
          <p:nvSpPr>
            <p:cNvPr id="36" name="Rectangle 35"/>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2</a:t>
              </a:r>
            </a:p>
          </p:txBody>
        </p:sp>
        <p:sp>
          <p:nvSpPr>
            <p:cNvPr id="37" name="Rectangle 36"/>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3</a:t>
              </a:r>
            </a:p>
          </p:txBody>
        </p:sp>
        <p:sp>
          <p:nvSpPr>
            <p:cNvPr id="38" name="Rectangle 37"/>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4</a:t>
              </a:r>
            </a:p>
          </p:txBody>
        </p:sp>
      </p:grpSp>
      <p:sp>
        <p:nvSpPr>
          <p:cNvPr id="39" name="TextBox 38"/>
          <p:cNvSpPr txBox="1"/>
          <p:nvPr/>
        </p:nvSpPr>
        <p:spPr>
          <a:xfrm>
            <a:off x="4172705" y="3727104"/>
            <a:ext cx="976870" cy="438582"/>
          </a:xfrm>
          <a:prstGeom prst="rect">
            <a:avLst/>
          </a:prstGeom>
          <a:noFill/>
          <a:effectLst/>
        </p:spPr>
        <p:txBody>
          <a:bodyPr wrap="none" lIns="68580" tIns="34290" rIns="68580" bIns="34290" rtlCol="0">
            <a:spAutoFit/>
          </a:bodyPr>
          <a:lstStyle/>
          <a:p>
            <a:pPr algn="ctr" defTabSz="457189"/>
            <a:r>
              <a:rPr lang="en-US" sz="2400" b="1" dirty="0" smtClean="0">
                <a:solidFill>
                  <a:schemeClr val="tx1">
                    <a:lumMod val="50000"/>
                  </a:schemeClr>
                </a:solidFill>
              </a:rPr>
              <a:t>EVEN</a:t>
            </a:r>
            <a:endParaRPr lang="en-US" sz="2400" b="1" dirty="0">
              <a:solidFill>
                <a:schemeClr val="tx1">
                  <a:lumMod val="50000"/>
                </a:schemeClr>
              </a:solidFill>
            </a:endParaRPr>
          </a:p>
        </p:txBody>
      </p:sp>
      <p:sp>
        <p:nvSpPr>
          <p:cNvPr id="40" name="Arc 39"/>
          <p:cNvSpPr/>
          <p:nvPr/>
        </p:nvSpPr>
        <p:spPr>
          <a:xfrm>
            <a:off x="3796743" y="3783286"/>
            <a:ext cx="1793809" cy="495748"/>
          </a:xfrm>
          <a:prstGeom prst="arc">
            <a:avLst>
              <a:gd name="adj1" fmla="val 16200000"/>
              <a:gd name="adj2" fmla="val 12417965"/>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lIns="68580" tIns="34290" rIns="68580" bIns="34290" rtlCol="0" anchor="ctr"/>
          <a:lstStyle/>
          <a:p>
            <a:pPr algn="ctr" defTabSz="457189"/>
            <a:endParaRPr lang="en-US" dirty="0">
              <a:solidFill>
                <a:schemeClr val="tx1">
                  <a:lumMod val="50000"/>
                </a:schemeClr>
              </a:solidFill>
            </a:endParaRPr>
          </a:p>
        </p:txBody>
      </p:sp>
      <p:pic>
        <p:nvPicPr>
          <p:cNvPr id="42" name="Picture 41"/>
          <p:cNvPicPr>
            <a:picLocks noChangeAspect="1"/>
          </p:cNvPicPr>
          <p:nvPr/>
        </p:nvPicPr>
        <p:blipFill>
          <a:blip r:embed="rId3"/>
          <a:stretch>
            <a:fillRect/>
          </a:stretch>
        </p:blipFill>
        <p:spPr>
          <a:xfrm>
            <a:off x="6986307" y="3180286"/>
            <a:ext cx="506330" cy="515535"/>
          </a:xfrm>
          <a:prstGeom prst="rect">
            <a:avLst/>
          </a:prstGeom>
          <a:ln>
            <a:noFill/>
          </a:ln>
          <a:effectLst/>
        </p:spPr>
      </p:pic>
      <p:pic>
        <p:nvPicPr>
          <p:cNvPr id="43" name="Picture 42"/>
          <p:cNvPicPr>
            <a:picLocks noChangeAspect="1"/>
          </p:cNvPicPr>
          <p:nvPr/>
        </p:nvPicPr>
        <p:blipFill>
          <a:blip r:embed="rId3"/>
          <a:stretch>
            <a:fillRect/>
          </a:stretch>
        </p:blipFill>
        <p:spPr>
          <a:xfrm>
            <a:off x="1771836" y="3207422"/>
            <a:ext cx="506330" cy="515535"/>
          </a:xfrm>
          <a:prstGeom prst="rect">
            <a:avLst/>
          </a:prstGeom>
          <a:effectLst/>
        </p:spPr>
      </p:pic>
      <p:pic>
        <p:nvPicPr>
          <p:cNvPr id="44" name="Picture 43"/>
          <p:cNvPicPr>
            <a:picLocks noChangeAspect="1"/>
          </p:cNvPicPr>
          <p:nvPr/>
        </p:nvPicPr>
        <p:blipFill>
          <a:blip r:embed="rId3"/>
          <a:stretch>
            <a:fillRect/>
          </a:stretch>
        </p:blipFill>
        <p:spPr>
          <a:xfrm>
            <a:off x="4302203" y="3201132"/>
            <a:ext cx="506330" cy="515535"/>
          </a:xfrm>
          <a:prstGeom prst="rect">
            <a:avLst/>
          </a:prstGeom>
          <a:effectLst/>
        </p:spPr>
      </p:pic>
      <p:cxnSp>
        <p:nvCxnSpPr>
          <p:cNvPr id="45" name="Straight Connector 44"/>
          <p:cNvCxnSpPr/>
          <p:nvPr/>
        </p:nvCxnSpPr>
        <p:spPr>
          <a:xfrm flipH="1">
            <a:off x="7116284" y="3341260"/>
            <a:ext cx="16570" cy="341976"/>
          </a:xfrm>
          <a:prstGeom prst="line">
            <a:avLst/>
          </a:prstGeom>
          <a:ln w="1270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7230585" y="3341262"/>
            <a:ext cx="21812" cy="349316"/>
          </a:xfrm>
          <a:prstGeom prst="line">
            <a:avLst/>
          </a:prstGeom>
          <a:ln w="1270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350128" y="3326974"/>
            <a:ext cx="15551" cy="349316"/>
          </a:xfrm>
          <a:prstGeom prst="line">
            <a:avLst/>
          </a:prstGeom>
          <a:ln w="1270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8" name="Freeform 47"/>
          <p:cNvSpPr/>
          <p:nvPr/>
        </p:nvSpPr>
        <p:spPr>
          <a:xfrm>
            <a:off x="4339317" y="3357351"/>
            <a:ext cx="446327" cy="314556"/>
          </a:xfrm>
          <a:custGeom>
            <a:avLst/>
            <a:gdLst>
              <a:gd name="connsiteX0" fmla="*/ 0 w 666750"/>
              <a:gd name="connsiteY0" fmla="*/ 38100 h 514350"/>
              <a:gd name="connsiteX1" fmla="*/ 114300 w 666750"/>
              <a:gd name="connsiteY1" fmla="*/ 504825 h 514350"/>
              <a:gd name="connsiteX2" fmla="*/ 552450 w 666750"/>
              <a:gd name="connsiteY2" fmla="*/ 514350 h 514350"/>
              <a:gd name="connsiteX3" fmla="*/ 666750 w 666750"/>
              <a:gd name="connsiteY3" fmla="*/ 0 h 514350"/>
              <a:gd name="connsiteX4" fmla="*/ 0 w 666750"/>
              <a:gd name="connsiteY4" fmla="*/ 38100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0" h="514350">
                <a:moveTo>
                  <a:pt x="0" y="38100"/>
                </a:moveTo>
                <a:lnTo>
                  <a:pt x="114300" y="504825"/>
                </a:lnTo>
                <a:lnTo>
                  <a:pt x="552450" y="514350"/>
                </a:lnTo>
                <a:lnTo>
                  <a:pt x="666750" y="0"/>
                </a:lnTo>
                <a:lnTo>
                  <a:pt x="0" y="38100"/>
                </a:lnTo>
                <a:close/>
              </a:path>
            </a:pathLst>
          </a:custGeom>
          <a:pattFill prst="lgGrid">
            <a:fgClr>
              <a:schemeClr val="tx1"/>
            </a:fgClr>
            <a:bgClr>
              <a:srgbClr val="E13D3C"/>
            </a:bgClr>
          </a:patt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dirty="0">
              <a:solidFill>
                <a:schemeClr val="tx1">
                  <a:lumMod val="50000"/>
                </a:schemeClr>
              </a:solidFill>
            </a:endParaRPr>
          </a:p>
        </p:txBody>
      </p:sp>
    </p:spTree>
    <p:extLst>
      <p:ext uri="{BB962C8B-B14F-4D97-AF65-F5344CB8AC3E}">
        <p14:creationId xmlns:p14="http://schemas.microsoft.com/office/powerpoint/2010/main" val="14957323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Data Distribution Style</a:t>
            </a:r>
            <a:endParaRPr lang="pt-BR" dirty="0">
              <a:solidFill>
                <a:schemeClr val="tx1">
                  <a:lumMod val="50000"/>
                </a:schemeClr>
              </a:solidFill>
            </a:endParaRPr>
          </a:p>
        </p:txBody>
      </p:sp>
      <p:sp>
        <p:nvSpPr>
          <p:cNvPr id="3" name="Content Placeholder 2"/>
          <p:cNvSpPr>
            <a:spLocks noGrp="1"/>
          </p:cNvSpPr>
          <p:nvPr>
            <p:ph idx="1"/>
          </p:nvPr>
        </p:nvSpPr>
        <p:spPr>
          <a:xfrm>
            <a:off x="340592" y="1009332"/>
            <a:ext cx="8205304" cy="4008438"/>
          </a:xfrm>
        </p:spPr>
        <p:txBody>
          <a:bodyPr>
            <a:normAutofit/>
          </a:bodyPr>
          <a:lstStyle/>
          <a:p>
            <a:r>
              <a:rPr lang="en-US" sz="2000" b="1"/>
              <a:t>Automatic distribution</a:t>
            </a:r>
            <a:endParaRPr lang="en-US" sz="2000"/>
          </a:p>
          <a:p>
            <a:r>
              <a:rPr lang="en-US" sz="1800"/>
              <a:t>If you don't specify a distribution style with the CREATE TABLE statement, Amazon Redshift applies automatic distribution. With automatic distribution, Amazon Redshift assigns an optimal distribution style based on the size of the table data. For example, Amazon Redshift initially assigns ALL distribution to a small table, then changes to EVEN distribution when the table grows larger. When a table is changed from ALL to EVEN distribution, storage utilization might change slightly. The change in distribution occurs in the background, in a few seconds. </a:t>
            </a:r>
            <a:endParaRPr lang="en-US" sz="1800" smtClean="0"/>
          </a:p>
          <a:p>
            <a:endParaRPr lang="en-US" sz="1800"/>
          </a:p>
          <a:p>
            <a:r>
              <a:rPr lang="en-US" sz="1900" i="1" smtClean="0"/>
              <a:t>You </a:t>
            </a:r>
            <a:r>
              <a:rPr lang="en-US" sz="1900" b="1" i="1" u="sng"/>
              <a:t>can't</a:t>
            </a:r>
            <a:r>
              <a:rPr lang="en-US" sz="1900" i="1"/>
              <a:t> change the distribution style of a table after it's created. To use a different distribution style, you can recreate the table and populate the new table with a deep copy.</a:t>
            </a:r>
            <a:endParaRPr lang="en-US" sz="1500" i="1"/>
          </a:p>
          <a:p>
            <a:endParaRPr lang="en-US" sz="1800"/>
          </a:p>
          <a:p>
            <a:endParaRPr lang="en-US" dirty="0" smtClean="0">
              <a:solidFill>
                <a:schemeClr val="tx1">
                  <a:lumMod val="50000"/>
                </a:schemeClr>
              </a:solidFill>
            </a:endParaRPr>
          </a:p>
        </p:txBody>
      </p:sp>
    </p:spTree>
    <p:extLst>
      <p:ext uri="{BB962C8B-B14F-4D97-AF65-F5344CB8AC3E}">
        <p14:creationId xmlns:p14="http://schemas.microsoft.com/office/powerpoint/2010/main" val="318473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Data Distribution: Example</a:t>
            </a:r>
            <a:endParaRPr lang="en-US" dirty="0">
              <a:solidFill>
                <a:schemeClr val="tx1">
                  <a:lumMod val="50000"/>
                </a:schemeClr>
              </a:solidFill>
            </a:endParaRPr>
          </a:p>
        </p:txBody>
      </p:sp>
      <p:sp>
        <p:nvSpPr>
          <p:cNvPr id="3" name="Content Placeholder 2"/>
          <p:cNvSpPr>
            <a:spLocks noGrp="1"/>
          </p:cNvSpPr>
          <p:nvPr>
            <p:ph idx="1"/>
          </p:nvPr>
        </p:nvSpPr>
        <p:spPr>
          <a:xfrm>
            <a:off x="435417" y="794987"/>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latin typeface="Consolas" charset="0"/>
                <a:ea typeface="Consolas" charset="0"/>
                <a:cs typeface="Consolas" charset="0"/>
              </a:rPr>
              <a:t> </a:t>
            </a:r>
            <a:r>
              <a:rPr lang="en-US" sz="1200" dirty="0" smtClean="0">
                <a:solidFill>
                  <a:schemeClr val="tx1">
                    <a:lumMod val="50000"/>
                  </a:schemeClr>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latin typeface="Consolas" charset="0"/>
                <a:ea typeface="Consolas" charset="0"/>
                <a:cs typeface="Consolas" charset="0"/>
              </a:rPr>
              <a:t> </a:t>
            </a:r>
            <a:r>
              <a:rPr lang="en-US" sz="1200" dirty="0" smtClean="0">
                <a:solidFill>
                  <a:schemeClr val="tx1">
                    <a:lumMod val="50000"/>
                  </a:schemeClr>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latin typeface="Consolas" charset="0"/>
                <a:ea typeface="Consolas" charset="0"/>
                <a:cs typeface="Consolas" charset="0"/>
              </a:rPr>
              <a:t> </a:t>
            </a:r>
            <a:r>
              <a:rPr lang="en-US" sz="1200" dirty="0" smtClean="0">
                <a:solidFill>
                  <a:schemeClr val="tx1">
                    <a:lumMod val="50000"/>
                  </a:schemeClr>
                </a:solidFill>
                <a:latin typeface="Consolas" charset="0"/>
                <a:ea typeface="Consolas" charset="0"/>
                <a:cs typeface="Consolas" charset="0"/>
              </a:rPr>
              <a:t>   ,dt 	DATE	--date</a:t>
            </a:r>
          </a:p>
          <a:p>
            <a:pPr marL="0" lvl="0" indent="0" defTabSz="914400">
              <a:spcBef>
                <a:spcPts val="0"/>
              </a:spcBef>
              <a:buNone/>
            </a:pPr>
            <a:r>
              <a:rPr lang="en-US" sz="1200" dirty="0" smtClean="0">
                <a:solidFill>
                  <a:schemeClr val="tx1">
                    <a:lumMod val="50000"/>
                  </a:schemeClr>
                </a:solidFill>
                <a:latin typeface="Consolas" charset="0"/>
                <a:ea typeface="Consolas" charset="0"/>
                <a:cs typeface="Consolas" charset="0"/>
              </a:rPr>
              <a:t>) DISTSTYLE </a:t>
            </a:r>
            <a:r>
              <a:rPr lang="en-US" sz="1200" b="1" dirty="0" smtClean="0">
                <a:solidFill>
                  <a:schemeClr val="tx1">
                    <a:lumMod val="50000"/>
                  </a:schemeClr>
                </a:solidFill>
                <a:latin typeface="Consolas" charset="0"/>
                <a:ea typeface="Consolas" charset="0"/>
                <a:cs typeface="Consolas" charset="0"/>
              </a:rPr>
              <a:t>(EVEN|KEY|ALL);</a:t>
            </a:r>
            <a:endParaRPr lang="en-US" sz="1050" b="1" dirty="0">
              <a:solidFill>
                <a:schemeClr val="tx1">
                  <a:lumMod val="50000"/>
                </a:schemeClr>
              </a:solidFill>
              <a:latin typeface="Consolas" charset="0"/>
              <a:ea typeface="Consolas" charset="0"/>
              <a:cs typeface="Consolas" charset="0"/>
            </a:endParaRPr>
          </a:p>
        </p:txBody>
      </p:sp>
      <p:grpSp>
        <p:nvGrpSpPr>
          <p:cNvPr id="4" name="Group 3"/>
          <p:cNvGrpSpPr/>
          <p:nvPr/>
        </p:nvGrpSpPr>
        <p:grpSpPr>
          <a:xfrm>
            <a:off x="625702" y="2007566"/>
            <a:ext cx="7375297" cy="2349281"/>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chemeClr val="tx1">
                      <a:lumMod val="50000"/>
                    </a:schemeClr>
                  </a:solidFill>
                </a:rPr>
                <a:t>CN1</a:t>
              </a:r>
              <a:endParaRPr lang="en-US" sz="900" dirty="0">
                <a:solidFill>
                  <a:schemeClr val="tx1">
                    <a:lumMod val="50000"/>
                  </a:schemeClr>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a:t>
              </a:r>
              <a:r>
                <a:rPr lang="en-US" sz="900" dirty="0" smtClean="0">
                  <a:solidFill>
                    <a:schemeClr val="tx1">
                      <a:lumMod val="50000"/>
                    </a:schemeClr>
                  </a:solidFill>
                </a:rPr>
                <a:t>0</a:t>
              </a:r>
              <a:endParaRPr lang="en-US" sz="900" dirty="0">
                <a:solidFill>
                  <a:schemeClr val="tx1">
                    <a:lumMod val="50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a:t>
              </a:r>
              <a:r>
                <a:rPr lang="en-US" sz="900" dirty="0" smtClean="0">
                  <a:solidFill>
                    <a:schemeClr val="tx1">
                      <a:lumMod val="50000"/>
                    </a:schemeClr>
                  </a:solidFill>
                </a:rPr>
                <a:t>1</a:t>
              </a:r>
              <a:endParaRPr lang="en-US" sz="900" dirty="0">
                <a:solidFill>
                  <a:schemeClr val="tx1">
                    <a:lumMod val="50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chemeClr val="tx1">
                      <a:lumMod val="50000"/>
                    </a:schemeClr>
                  </a:solidFill>
                </a:rPr>
                <a:t>CN2</a:t>
              </a:r>
              <a:endParaRPr lang="en-US" sz="900" dirty="0">
                <a:solidFill>
                  <a:schemeClr val="tx1">
                    <a:lumMod val="50000"/>
                  </a:schemeClr>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a:t>
              </a:r>
              <a:r>
                <a:rPr lang="en-US" sz="900" dirty="0" smtClean="0">
                  <a:solidFill>
                    <a:schemeClr val="tx1">
                      <a:lumMod val="50000"/>
                    </a:schemeClr>
                  </a:solidFill>
                </a:rPr>
                <a:t>3</a:t>
              </a:r>
              <a:endParaRPr lang="en-US" sz="900" dirty="0">
                <a:solidFill>
                  <a:schemeClr val="tx1">
                    <a:lumMod val="50000"/>
                  </a:schemeClr>
                </a:solidFill>
              </a:endParaRPr>
            </a:p>
          </p:txBody>
        </p:sp>
      </p:grpSp>
      <p:graphicFrame>
        <p:nvGraphicFramePr>
          <p:cNvPr id="13" name="Table 12"/>
          <p:cNvGraphicFramePr>
            <a:graphicFrameLocks noGrp="1"/>
          </p:cNvGraphicFramePr>
          <p:nvPr>
            <p:extLst>
              <p:ext uri="{D42A27DB-BD31-4B8C-83A1-F6EECF244321}">
                <p14:modId xmlns:p14="http://schemas.microsoft.com/office/powerpoint/2010/main" val="1376138981"/>
              </p:ext>
            </p:extLst>
          </p:nvPr>
        </p:nvGraphicFramePr>
        <p:xfrm>
          <a:off x="4648702" y="588002"/>
          <a:ext cx="3280347" cy="1381760"/>
        </p:xfrm>
        <a:graphic>
          <a:graphicData uri="http://schemas.openxmlformats.org/drawingml/2006/table">
            <a:tbl>
              <a:tblPr firstRow="1" bandRow="1">
                <a:tableStyleId>{5C22544A-7EE6-4342-B048-85BDC9FD1C3A}</a:tableStyleId>
              </a:tblPr>
              <a:tblGrid>
                <a:gridCol w="587058">
                  <a:extLst>
                    <a:ext uri="{9D8B030D-6E8A-4147-A177-3AD203B41FA5}">
                      <a16:colId xmlns:a16="http://schemas.microsoft.com/office/drawing/2014/main" val="20000"/>
                    </a:ext>
                  </a:extLst>
                </a:gridCol>
                <a:gridCol w="505142">
                  <a:extLst>
                    <a:ext uri="{9D8B030D-6E8A-4147-A177-3AD203B41FA5}">
                      <a16:colId xmlns:a16="http://schemas.microsoft.com/office/drawing/2014/main" val="20001"/>
                    </a:ext>
                  </a:extLst>
                </a:gridCol>
                <a:gridCol w="432118">
                  <a:extLst>
                    <a:ext uri="{9D8B030D-6E8A-4147-A177-3AD203B41FA5}">
                      <a16:colId xmlns:a16="http://schemas.microsoft.com/office/drawing/2014/main" val="20002"/>
                    </a:ext>
                  </a:extLst>
                </a:gridCol>
                <a:gridCol w="639000">
                  <a:extLst>
                    <a:ext uri="{9D8B030D-6E8A-4147-A177-3AD203B41FA5}">
                      <a16:colId xmlns:a16="http://schemas.microsoft.com/office/drawing/2014/main" val="20003"/>
                    </a:ext>
                  </a:extLst>
                </a:gridCol>
                <a:gridCol w="522605">
                  <a:extLst>
                    <a:ext uri="{9D8B030D-6E8A-4147-A177-3AD203B41FA5}">
                      <a16:colId xmlns:a16="http://schemas.microsoft.com/office/drawing/2014/main" val="20004"/>
                    </a:ext>
                  </a:extLst>
                </a:gridCol>
                <a:gridCol w="594424">
                  <a:extLst>
                    <a:ext uri="{9D8B030D-6E8A-4147-A177-3AD203B41FA5}">
                      <a16:colId xmlns:a16="http://schemas.microsoft.com/office/drawing/2014/main" val="20005"/>
                    </a:ext>
                  </a:extLst>
                </a:gridCol>
              </a:tblGrid>
              <a:tr h="370840">
                <a:tc gridSpan="6">
                  <a:txBody>
                    <a:bodyPr/>
                    <a:lstStyle/>
                    <a:p>
                      <a:pPr algn="ctr"/>
                      <a:r>
                        <a:rPr lang="en-US" dirty="0" smtClean="0"/>
                        <a:t>Table:</a:t>
                      </a:r>
                      <a:r>
                        <a:rPr lang="en-US" baseline="0" dirty="0" smtClean="0"/>
                        <a:t> </a:t>
                      </a:r>
                      <a:r>
                        <a:rPr lang="en-US" baseline="0" dirty="0" err="1" smtClean="0"/>
                        <a:t>deep_dive</a:t>
                      </a: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370840">
                <a:tc gridSpan="3">
                  <a:txBody>
                    <a:bodyPr/>
                    <a:lstStyle/>
                    <a:p>
                      <a:pPr algn="ctr"/>
                      <a:r>
                        <a:rPr lang="en-US" b="1" dirty="0" smtClean="0"/>
                        <a:t>User Columns</a:t>
                      </a:r>
                      <a:endParaRPr lang="en-US" b="1" dirty="0"/>
                    </a:p>
                  </a:txBody>
                  <a:tcPr anchor="ctr"/>
                </a:tc>
                <a:tc hMerge="1">
                  <a:txBody>
                    <a:bodyPr/>
                    <a:lstStyle/>
                    <a:p>
                      <a:endParaRPr lang="en-US" dirty="0"/>
                    </a:p>
                  </a:txBody>
                  <a:tcPr/>
                </a:tc>
                <a:tc hMerge="1">
                  <a:txBody>
                    <a:bodyPr/>
                    <a:lstStyle/>
                    <a:p>
                      <a:endParaRPr lang="en-US" dirty="0"/>
                    </a:p>
                  </a:txBody>
                  <a:tcPr/>
                </a:tc>
                <a:tc gridSpan="3">
                  <a:txBody>
                    <a:bodyPr/>
                    <a:lstStyle/>
                    <a:p>
                      <a:pPr algn="ctr"/>
                      <a:r>
                        <a:rPr lang="en-US" b="1" dirty="0" smtClean="0"/>
                        <a:t>System Columns</a:t>
                      </a:r>
                      <a:endParaRPr lang="en-US" b="1" dirty="0"/>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aid</a:t>
                      </a:r>
                      <a:endParaRPr lang="en-US" dirty="0"/>
                    </a:p>
                  </a:txBody>
                  <a:tcPr anchor="ctr"/>
                </a:tc>
                <a:tc>
                  <a:txBody>
                    <a:bodyPr/>
                    <a:lstStyle/>
                    <a:p>
                      <a:pPr algn="ctr"/>
                      <a:r>
                        <a:rPr lang="en-US" dirty="0" smtClean="0"/>
                        <a:t>loc</a:t>
                      </a:r>
                      <a:endParaRPr lang="en-US" dirty="0"/>
                    </a:p>
                  </a:txBody>
                  <a:tcPr anchor="ctr"/>
                </a:tc>
                <a:tc>
                  <a:txBody>
                    <a:bodyPr/>
                    <a:lstStyle/>
                    <a:p>
                      <a:pPr algn="ctr"/>
                      <a:r>
                        <a:rPr lang="en-US" dirty="0" smtClean="0"/>
                        <a:t>dt</a:t>
                      </a:r>
                      <a:endParaRPr lang="en-US" dirty="0"/>
                    </a:p>
                  </a:txBody>
                  <a:tcPr anchor="ctr"/>
                </a:tc>
                <a:tc>
                  <a:txBody>
                    <a:bodyPr/>
                    <a:lstStyle/>
                    <a:p>
                      <a:pPr algn="ctr"/>
                      <a:r>
                        <a:rPr lang="en-US" dirty="0" smtClean="0"/>
                        <a:t>ins</a:t>
                      </a:r>
                      <a:endParaRPr lang="en-US" dirty="0"/>
                    </a:p>
                  </a:txBody>
                  <a:tcPr anchor="ctr"/>
                </a:tc>
                <a:tc>
                  <a:txBody>
                    <a:bodyPr/>
                    <a:lstStyle/>
                    <a:p>
                      <a:pPr algn="ctr"/>
                      <a:r>
                        <a:rPr lang="en-US" dirty="0" smtClean="0"/>
                        <a:t>del</a:t>
                      </a:r>
                      <a:endParaRPr lang="en-US" dirty="0"/>
                    </a:p>
                  </a:txBody>
                  <a:tcPr anchor="ctr"/>
                </a:tc>
                <a:tc>
                  <a:txBody>
                    <a:bodyPr/>
                    <a:lstStyle/>
                    <a:p>
                      <a:pPr algn="ctr"/>
                      <a:r>
                        <a:rPr lang="en-US" dirty="0" smtClean="0"/>
                        <a:t>row</a:t>
                      </a:r>
                      <a:endParaRPr lang="en-US"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301444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a:t>
            </a:r>
            <a:r>
              <a:rPr lang="en-US" dirty="0" smtClean="0">
                <a:solidFill>
                  <a:srgbClr val="FF0000"/>
                </a:solidFill>
              </a:rPr>
              <a:t>EVEN</a:t>
            </a:r>
            <a:r>
              <a:rPr lang="en-US" dirty="0" smtClean="0"/>
              <a:t> Example</a:t>
            </a:r>
            <a:endParaRPr lang="en-US" dirty="0"/>
          </a:p>
        </p:txBody>
      </p:sp>
      <p:sp>
        <p:nvSpPr>
          <p:cNvPr id="3" name="Content Placeholder 2"/>
          <p:cNvSpPr>
            <a:spLocks noGrp="1"/>
          </p:cNvSpPr>
          <p:nvPr>
            <p:ph idx="1"/>
          </p:nvPr>
        </p:nvSpPr>
        <p:spPr>
          <a:xfrm>
            <a:off x="268050" y="801726"/>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smtClean="0">
                <a:solidFill>
                  <a:sysClr val="windowText" lastClr="000000"/>
                </a:solidFill>
                <a:latin typeface="Consolas" charset="0"/>
                <a:ea typeface="Consolas" charset="0"/>
                <a:cs typeface="Consolas" charset="0"/>
              </a:rPr>
              <a:t>CREATE TABLE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,dt 	DATE	--date</a:t>
            </a:r>
          </a:p>
          <a:p>
            <a:pPr marL="0" lvl="0" indent="0" defTabSz="914400">
              <a:spcBef>
                <a:spcPts val="0"/>
              </a:spcBef>
              <a:buNone/>
            </a:pPr>
            <a:r>
              <a:rPr lang="en-US" sz="1400" dirty="0" smtClean="0">
                <a:solidFill>
                  <a:sysClr val="windowText" lastClr="000000"/>
                </a:solidFill>
                <a:latin typeface="Consolas" charset="0"/>
                <a:ea typeface="Consolas" charset="0"/>
                <a:cs typeface="Consolas" charset="0"/>
              </a:rPr>
              <a:t>) DISTSTYLE </a:t>
            </a:r>
            <a:r>
              <a:rPr lang="en-US" sz="1400" b="1" dirty="0" smtClean="0">
                <a:solidFill>
                  <a:srgbClr val="FF0000"/>
                </a:solidFill>
                <a:latin typeface="Consolas" charset="0"/>
                <a:ea typeface="Consolas" charset="0"/>
                <a:cs typeface="Consolas" charset="0"/>
              </a:rPr>
              <a:t>EVEN</a:t>
            </a:r>
            <a:r>
              <a:rPr lang="en-US" sz="1400" dirty="0" smtClean="0">
                <a:solidFill>
                  <a:sysClr val="windowText" lastClr="000000"/>
                </a:solidFill>
                <a:latin typeface="Consolas" charset="0"/>
                <a:ea typeface="Consolas" charset="0"/>
                <a:cs typeface="Consolas" charset="0"/>
              </a:rPr>
              <a:t>;</a:t>
            </a:r>
            <a:endParaRPr lang="en-US" sz="1100" dirty="0">
              <a:solidFill>
                <a:sysClr val="windowText" lastClr="000000"/>
              </a:solidFill>
              <a:latin typeface="Consolas" charset="0"/>
              <a:ea typeface="Consolas" charset="0"/>
              <a:cs typeface="Consolas" charset="0"/>
            </a:endParaRPr>
          </a:p>
        </p:txBody>
      </p:sp>
      <p:grpSp>
        <p:nvGrpSpPr>
          <p:cNvPr id="4" name="Group 3"/>
          <p:cNvGrpSpPr/>
          <p:nvPr/>
        </p:nvGrpSpPr>
        <p:grpSpPr>
          <a:xfrm>
            <a:off x="625703" y="2007566"/>
            <a:ext cx="7014812" cy="2123723"/>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CN1</a:t>
              </a:r>
              <a:endParaRPr lang="en-US" sz="900" dirty="0">
                <a:solidFill>
                  <a:srgbClr val="333334"/>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0</a:t>
              </a:r>
              <a:endParaRPr lang="en-US" sz="900" dirty="0">
                <a:solidFill>
                  <a:schemeClr val="bg1">
                    <a:lumMod val="85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1</a:t>
              </a:r>
              <a:endParaRPr lang="en-US" sz="900" dirty="0">
                <a:solidFill>
                  <a:schemeClr val="bg1">
                    <a:lumMod val="85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CN2</a:t>
              </a:r>
              <a:endParaRPr lang="en-US" sz="900" dirty="0">
                <a:solidFill>
                  <a:srgbClr val="333334"/>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3</a:t>
              </a:r>
              <a:endParaRPr lang="en-US" sz="900" dirty="0">
                <a:solidFill>
                  <a:schemeClr val="bg1">
                    <a:lumMod val="85000"/>
                  </a:schemeClr>
                </a:solidFill>
              </a:endParaRPr>
            </a:p>
          </p:txBody>
        </p:sp>
      </p:grpSp>
      <p:sp>
        <p:nvSpPr>
          <p:cNvPr id="11" name="Content Placeholder 2"/>
          <p:cNvSpPr txBox="1">
            <a:spLocks/>
          </p:cNvSpPr>
          <p:nvPr/>
        </p:nvSpPr>
        <p:spPr>
          <a:xfrm>
            <a:off x="4383638" y="801726"/>
            <a:ext cx="3466134" cy="1132582"/>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INSERT INTO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VALUES </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(1,</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(2,</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(3,</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2017-04-01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(4,</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2017-05-14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p:txBody>
      </p:sp>
      <p:graphicFrame>
        <p:nvGraphicFramePr>
          <p:cNvPr id="12" name="Table 11"/>
          <p:cNvGraphicFramePr>
            <a:graphicFrameLocks noGrp="1"/>
          </p:cNvGraphicFramePr>
          <p:nvPr/>
        </p:nvGraphicFramePr>
        <p:xfrm>
          <a:off x="802148"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2296036"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575359" y="2162872"/>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5" name="Table 14"/>
          <p:cNvGraphicFramePr>
            <a:graphicFrameLocks noGrp="1"/>
          </p:cNvGraphicFramePr>
          <p:nvPr/>
        </p:nvGraphicFramePr>
        <p:xfrm>
          <a:off x="6078534" y="2151248"/>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16" name="TextBox 15"/>
          <p:cNvSpPr txBox="1"/>
          <p:nvPr/>
        </p:nvSpPr>
        <p:spPr>
          <a:xfrm>
            <a:off x="984708"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7" name="TextBox 16"/>
          <p:cNvSpPr txBox="1"/>
          <p:nvPr/>
        </p:nvSpPr>
        <p:spPr>
          <a:xfrm>
            <a:off x="2526525" y="29098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8" name="TextBox 17"/>
          <p:cNvSpPr txBox="1"/>
          <p:nvPr/>
        </p:nvSpPr>
        <p:spPr>
          <a:xfrm>
            <a:off x="4783849"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9" name="TextBox 18"/>
          <p:cNvSpPr txBox="1"/>
          <p:nvPr/>
        </p:nvSpPr>
        <p:spPr>
          <a:xfrm>
            <a:off x="6301669" y="28776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0" name="TextBox 19"/>
          <p:cNvSpPr txBox="1"/>
          <p:nvPr/>
        </p:nvSpPr>
        <p:spPr>
          <a:xfrm>
            <a:off x="1208095" y="4558338"/>
            <a:ext cx="7443063" cy="369332"/>
          </a:xfrm>
          <a:prstGeom prst="rect">
            <a:avLst/>
          </a:prstGeom>
          <a:noFill/>
        </p:spPr>
        <p:txBody>
          <a:bodyPr wrap="none" rtlCol="0">
            <a:spAutoFit/>
          </a:bodyPr>
          <a:lstStyle/>
          <a:p>
            <a:r>
              <a:rPr lang="en-US" dirty="0" smtClean="0">
                <a:solidFill>
                  <a:schemeClr val="tx1">
                    <a:lumMod val="50000"/>
                  </a:schemeClr>
                </a:solidFill>
              </a:rPr>
              <a:t>(3 User Columns + 3 System Columns) x (4 slices) = 24 Blocks (24 MB)</a:t>
            </a:r>
            <a:endParaRPr lang="en-US" dirty="0">
              <a:solidFill>
                <a:schemeClr val="tx1">
                  <a:lumMod val="50000"/>
                </a:schemeClr>
              </a:solidFill>
            </a:endParaRPr>
          </a:p>
        </p:txBody>
      </p:sp>
      <p:sp>
        <p:nvSpPr>
          <p:cNvPr id="21" name="TextBox 20"/>
          <p:cNvSpPr txBox="1"/>
          <p:nvPr/>
        </p:nvSpPr>
        <p:spPr>
          <a:xfrm>
            <a:off x="982131" y="2876991"/>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2" name="TextBox 21"/>
          <p:cNvSpPr txBox="1"/>
          <p:nvPr/>
        </p:nvSpPr>
        <p:spPr>
          <a:xfrm>
            <a:off x="2531034" y="2910309"/>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3" name="TextBox 22"/>
          <p:cNvSpPr txBox="1"/>
          <p:nvPr/>
        </p:nvSpPr>
        <p:spPr>
          <a:xfrm>
            <a:off x="4783285" y="2879717"/>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4" name="TextBox 23"/>
          <p:cNvSpPr txBox="1"/>
          <p:nvPr/>
        </p:nvSpPr>
        <p:spPr>
          <a:xfrm>
            <a:off x="6302673" y="2872779"/>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Tree>
    <p:extLst>
      <p:ext uri="{BB962C8B-B14F-4D97-AF65-F5344CB8AC3E}">
        <p14:creationId xmlns:p14="http://schemas.microsoft.com/office/powerpoint/2010/main" val="19920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1"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xit"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a:t>
            </a:r>
            <a:r>
              <a:rPr lang="en-US" dirty="0" smtClean="0">
                <a:solidFill>
                  <a:srgbClr val="FF0000"/>
                </a:solidFill>
              </a:rPr>
              <a:t>KEY</a:t>
            </a:r>
            <a:r>
              <a:rPr lang="en-US" dirty="0" smtClean="0"/>
              <a:t> Example #1</a:t>
            </a:r>
            <a:endParaRPr lang="en-US" dirty="0"/>
          </a:p>
        </p:txBody>
      </p:sp>
      <p:sp>
        <p:nvSpPr>
          <p:cNvPr id="3" name="Content Placeholder 2"/>
          <p:cNvSpPr>
            <a:spLocks noGrp="1"/>
          </p:cNvSpPr>
          <p:nvPr>
            <p:ph idx="1"/>
          </p:nvPr>
        </p:nvSpPr>
        <p:spPr>
          <a:xfrm>
            <a:off x="268050" y="801726"/>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smtClean="0">
                <a:solidFill>
                  <a:sysClr val="windowText" lastClr="000000"/>
                </a:solidFill>
                <a:latin typeface="Consolas" charset="0"/>
                <a:ea typeface="Consolas" charset="0"/>
                <a:cs typeface="Consolas" charset="0"/>
              </a:rPr>
              <a:t>CREATE TABLE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,dt 	DATE	--date</a:t>
            </a:r>
          </a:p>
          <a:p>
            <a:pPr marL="0" lvl="0" indent="0" defTabSz="914400">
              <a:spcBef>
                <a:spcPts val="0"/>
              </a:spcBef>
              <a:buNone/>
            </a:pPr>
            <a:r>
              <a:rPr lang="en-US" sz="1400" dirty="0" smtClean="0">
                <a:solidFill>
                  <a:sysClr val="windowText" lastClr="000000"/>
                </a:solidFill>
                <a:latin typeface="Consolas" charset="0"/>
                <a:ea typeface="Consolas" charset="0"/>
                <a:cs typeface="Consolas" charset="0"/>
              </a:rPr>
              <a:t>) DISTSTYLE </a:t>
            </a:r>
            <a:r>
              <a:rPr lang="en-US" sz="1400" b="1" dirty="0" smtClean="0">
                <a:solidFill>
                  <a:srgbClr val="FF0000"/>
                </a:solidFill>
                <a:latin typeface="Consolas" charset="0"/>
                <a:ea typeface="Consolas" charset="0"/>
                <a:cs typeface="Consolas" charset="0"/>
              </a:rPr>
              <a:t>KEY DISTKEY (loc)</a:t>
            </a:r>
            <a:r>
              <a:rPr lang="en-US" sz="1400" dirty="0" smtClean="0">
                <a:solidFill>
                  <a:sysClr val="windowText" lastClr="000000"/>
                </a:solidFill>
                <a:latin typeface="Consolas" charset="0"/>
                <a:ea typeface="Consolas" charset="0"/>
                <a:cs typeface="Consolas" charset="0"/>
              </a:rPr>
              <a:t>;</a:t>
            </a:r>
            <a:endParaRPr lang="en-US" sz="1100" dirty="0">
              <a:solidFill>
                <a:sysClr val="windowText" lastClr="000000"/>
              </a:solidFill>
              <a:latin typeface="Consolas" charset="0"/>
              <a:ea typeface="Consolas" charset="0"/>
              <a:cs typeface="Consolas" charset="0"/>
            </a:endParaRPr>
          </a:p>
        </p:txBody>
      </p:sp>
      <p:grpSp>
        <p:nvGrpSpPr>
          <p:cNvPr id="4" name="Group 3"/>
          <p:cNvGrpSpPr/>
          <p:nvPr/>
        </p:nvGrpSpPr>
        <p:grpSpPr>
          <a:xfrm>
            <a:off x="625703" y="2007566"/>
            <a:ext cx="7014812" cy="2123723"/>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CN1</a:t>
              </a:r>
              <a:endParaRPr lang="en-US" sz="900" dirty="0">
                <a:solidFill>
                  <a:srgbClr val="333334"/>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0</a:t>
              </a:r>
              <a:endParaRPr lang="en-US" sz="900" dirty="0">
                <a:solidFill>
                  <a:schemeClr val="bg1">
                    <a:lumMod val="85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1</a:t>
              </a:r>
              <a:endParaRPr lang="en-US" sz="900" dirty="0">
                <a:solidFill>
                  <a:schemeClr val="bg1">
                    <a:lumMod val="85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CN2</a:t>
              </a:r>
              <a:endParaRPr lang="en-US" sz="900" dirty="0">
                <a:solidFill>
                  <a:srgbClr val="333334"/>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3</a:t>
              </a:r>
              <a:endParaRPr lang="en-US" sz="900" dirty="0">
                <a:solidFill>
                  <a:schemeClr val="bg1">
                    <a:lumMod val="85000"/>
                  </a:schemeClr>
                </a:solidFill>
              </a:endParaRPr>
            </a:p>
          </p:txBody>
        </p:sp>
      </p:grpSp>
      <p:sp>
        <p:nvSpPr>
          <p:cNvPr id="11" name="Content Placeholder 2"/>
          <p:cNvSpPr txBox="1">
            <a:spLocks/>
          </p:cNvSpPr>
          <p:nvPr/>
        </p:nvSpPr>
        <p:spPr>
          <a:xfrm>
            <a:off x="4383638" y="801726"/>
            <a:ext cx="3466134" cy="1132582"/>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INSERT INTO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VALUES </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(1,</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(2,</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(3,</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2017-04-01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(4,</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2017-05-14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p:txBody>
      </p:sp>
      <p:graphicFrame>
        <p:nvGraphicFramePr>
          <p:cNvPr id="12" name="Table 11"/>
          <p:cNvGraphicFramePr>
            <a:graphicFrameLocks noGrp="1"/>
          </p:cNvGraphicFramePr>
          <p:nvPr/>
        </p:nvGraphicFramePr>
        <p:xfrm>
          <a:off x="802148"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16" name="TextBox 15"/>
          <p:cNvSpPr txBox="1"/>
          <p:nvPr/>
        </p:nvSpPr>
        <p:spPr>
          <a:xfrm>
            <a:off x="984708" y="2881121"/>
            <a:ext cx="911660" cy="369332"/>
          </a:xfrm>
          <a:prstGeom prst="rect">
            <a:avLst/>
          </a:prstGeom>
          <a:noFill/>
        </p:spPr>
        <p:txBody>
          <a:bodyPr wrap="none" rtlCol="0">
            <a:spAutoFit/>
          </a:bodyPr>
          <a:lstStyle/>
          <a:p>
            <a:r>
              <a:rPr lang="en-US" dirty="0" smtClean="0">
                <a:solidFill>
                  <a:schemeClr val="bg1">
                    <a:lumMod val="85000"/>
                  </a:schemeClr>
                </a:solidFill>
              </a:rPr>
              <a:t>Rows: 2</a:t>
            </a:r>
            <a:endParaRPr lang="en-US" dirty="0">
              <a:solidFill>
                <a:schemeClr val="bg1">
                  <a:lumMod val="85000"/>
                </a:schemeClr>
              </a:solidFill>
            </a:endParaRPr>
          </a:p>
        </p:txBody>
      </p:sp>
      <p:sp>
        <p:nvSpPr>
          <p:cNvPr id="18" name="TextBox 17"/>
          <p:cNvSpPr txBox="1"/>
          <p:nvPr/>
        </p:nvSpPr>
        <p:spPr>
          <a:xfrm>
            <a:off x="4783849"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9" name="TextBox 18"/>
          <p:cNvSpPr txBox="1"/>
          <p:nvPr/>
        </p:nvSpPr>
        <p:spPr>
          <a:xfrm>
            <a:off x="6301669" y="28776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0" name="TextBox 19"/>
          <p:cNvSpPr txBox="1"/>
          <p:nvPr/>
        </p:nvSpPr>
        <p:spPr>
          <a:xfrm>
            <a:off x="1208095" y="4558338"/>
            <a:ext cx="7507183" cy="369332"/>
          </a:xfrm>
          <a:prstGeom prst="rect">
            <a:avLst/>
          </a:prstGeom>
          <a:noFill/>
        </p:spPr>
        <p:txBody>
          <a:bodyPr wrap="none" rtlCol="0">
            <a:spAutoFit/>
          </a:bodyPr>
          <a:lstStyle/>
          <a:p>
            <a:r>
              <a:rPr lang="en-US" dirty="0" smtClean="0">
                <a:solidFill>
                  <a:schemeClr val="tx1">
                    <a:lumMod val="50000"/>
                  </a:schemeClr>
                </a:solidFill>
              </a:rPr>
              <a:t>(3 User Columns + 3 System Columns) x (</a:t>
            </a:r>
            <a:r>
              <a:rPr lang="en-US" b="1" dirty="0" smtClean="0">
                <a:solidFill>
                  <a:schemeClr val="tx1">
                    <a:lumMod val="50000"/>
                  </a:schemeClr>
                </a:solidFill>
              </a:rPr>
              <a:t>2 slices</a:t>
            </a:r>
            <a:r>
              <a:rPr lang="en-US" dirty="0" smtClean="0">
                <a:solidFill>
                  <a:schemeClr val="tx1">
                    <a:lumMod val="50000"/>
                  </a:schemeClr>
                </a:solidFill>
              </a:rPr>
              <a:t>) = 12 Blocks (12 MB)</a:t>
            </a:r>
            <a:endParaRPr lang="en-US" dirty="0">
              <a:solidFill>
                <a:schemeClr val="tx1">
                  <a:lumMod val="50000"/>
                </a:schemeClr>
              </a:solidFill>
            </a:endParaRPr>
          </a:p>
        </p:txBody>
      </p:sp>
      <p:graphicFrame>
        <p:nvGraphicFramePr>
          <p:cNvPr id="21" name="Table 20"/>
          <p:cNvGraphicFramePr>
            <a:graphicFrameLocks noGrp="1"/>
          </p:cNvGraphicFramePr>
          <p:nvPr/>
        </p:nvGraphicFramePr>
        <p:xfrm>
          <a:off x="802147" y="2510910"/>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sp>
        <p:nvSpPr>
          <p:cNvPr id="23" name="TextBox 22"/>
          <p:cNvSpPr txBox="1"/>
          <p:nvPr/>
        </p:nvSpPr>
        <p:spPr>
          <a:xfrm>
            <a:off x="979960" y="2879846"/>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5" name="TextBox 24"/>
          <p:cNvSpPr txBox="1"/>
          <p:nvPr/>
        </p:nvSpPr>
        <p:spPr>
          <a:xfrm>
            <a:off x="979159" y="2880270"/>
            <a:ext cx="911660" cy="369332"/>
          </a:xfrm>
          <a:prstGeom prst="rect">
            <a:avLst/>
          </a:prstGeom>
          <a:noFill/>
        </p:spPr>
        <p:txBody>
          <a:bodyPr wrap="none" rtlCol="0">
            <a:spAutoFit/>
          </a:bodyPr>
          <a:lstStyle/>
          <a:p>
            <a:r>
              <a:rPr lang="en-US" dirty="0" smtClean="0">
                <a:solidFill>
                  <a:schemeClr val="bg1">
                    <a:lumMod val="85000"/>
                  </a:schemeClr>
                </a:solidFill>
              </a:rPr>
              <a:t>Rows: 1</a:t>
            </a:r>
            <a:endParaRPr lang="en-US" dirty="0">
              <a:solidFill>
                <a:schemeClr val="bg1">
                  <a:lumMod val="85000"/>
                </a:schemeClr>
              </a:solidFill>
            </a:endParaRPr>
          </a:p>
        </p:txBody>
      </p:sp>
      <p:graphicFrame>
        <p:nvGraphicFramePr>
          <p:cNvPr id="27" name="Table 26"/>
          <p:cNvGraphicFramePr>
            <a:graphicFrameLocks noGrp="1"/>
          </p:cNvGraphicFramePr>
          <p:nvPr>
            <p:extLst/>
          </p:nvPr>
        </p:nvGraphicFramePr>
        <p:xfrm>
          <a:off x="2306368" y="2170748"/>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28" name="TextBox 27"/>
          <p:cNvSpPr txBox="1"/>
          <p:nvPr/>
        </p:nvSpPr>
        <p:spPr>
          <a:xfrm>
            <a:off x="2535384" y="2875045"/>
            <a:ext cx="911660" cy="369332"/>
          </a:xfrm>
          <a:prstGeom prst="rect">
            <a:avLst/>
          </a:prstGeom>
          <a:noFill/>
        </p:spPr>
        <p:txBody>
          <a:bodyPr wrap="none" rtlCol="0">
            <a:spAutoFit/>
          </a:bodyPr>
          <a:lstStyle/>
          <a:p>
            <a:r>
              <a:rPr lang="en-US" dirty="0" smtClean="0">
                <a:solidFill>
                  <a:schemeClr val="bg1">
                    <a:lumMod val="85000"/>
                  </a:schemeClr>
                </a:solidFill>
              </a:rPr>
              <a:t>Rows: 2</a:t>
            </a:r>
            <a:endParaRPr lang="en-US" dirty="0">
              <a:solidFill>
                <a:schemeClr val="bg1">
                  <a:lumMod val="85000"/>
                </a:schemeClr>
              </a:solidFill>
            </a:endParaRPr>
          </a:p>
        </p:txBody>
      </p:sp>
      <p:graphicFrame>
        <p:nvGraphicFramePr>
          <p:cNvPr id="29" name="Table 28"/>
          <p:cNvGraphicFramePr>
            <a:graphicFrameLocks noGrp="1"/>
          </p:cNvGraphicFramePr>
          <p:nvPr>
            <p:extLst/>
          </p:nvPr>
        </p:nvGraphicFramePr>
        <p:xfrm>
          <a:off x="2306367" y="2523390"/>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sp>
        <p:nvSpPr>
          <p:cNvPr id="30" name="TextBox 29"/>
          <p:cNvSpPr txBox="1"/>
          <p:nvPr/>
        </p:nvSpPr>
        <p:spPr>
          <a:xfrm>
            <a:off x="2535384" y="2879924"/>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31" name="TextBox 30"/>
          <p:cNvSpPr txBox="1"/>
          <p:nvPr/>
        </p:nvSpPr>
        <p:spPr>
          <a:xfrm>
            <a:off x="2539757" y="2877164"/>
            <a:ext cx="911660" cy="369332"/>
          </a:xfrm>
          <a:prstGeom prst="rect">
            <a:avLst/>
          </a:prstGeom>
          <a:noFill/>
        </p:spPr>
        <p:txBody>
          <a:bodyPr wrap="none" rtlCol="0">
            <a:spAutoFit/>
          </a:bodyPr>
          <a:lstStyle/>
          <a:p>
            <a:r>
              <a:rPr lang="en-US" dirty="0" smtClean="0">
                <a:solidFill>
                  <a:schemeClr val="bg1">
                    <a:lumMod val="85000"/>
                  </a:schemeClr>
                </a:solidFill>
              </a:rPr>
              <a:t>Rows: 1</a:t>
            </a:r>
            <a:endParaRPr lang="en-US" dirty="0">
              <a:solidFill>
                <a:schemeClr val="bg1">
                  <a:lumMod val="85000"/>
                </a:schemeClr>
              </a:solidFill>
            </a:endParaRPr>
          </a:p>
        </p:txBody>
      </p:sp>
    </p:spTree>
    <p:extLst>
      <p:ext uri="{BB962C8B-B14F-4D97-AF65-F5344CB8AC3E}">
        <p14:creationId xmlns:p14="http://schemas.microsoft.com/office/powerpoint/2010/main" val="129819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 presetClass="exit"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par>
                                <p:cTn id="21" presetID="1" presetClass="exit"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1" presetClass="exit" presetSubtype="0" fill="hold" grpId="1" nodeType="withEffect">
                                  <p:stCondLst>
                                    <p:cond delay="0"/>
                                  </p:stCondLst>
                                  <p:childTnLst>
                                    <p:set>
                                      <p:cBhvr>
                                        <p:cTn id="33" dur="1" fill="hold">
                                          <p:stCondLst>
                                            <p:cond delay="0"/>
                                          </p:stCondLst>
                                        </p:cTn>
                                        <p:tgtEl>
                                          <p:spTgt spid="25"/>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par>
                                <p:cTn id="43" presetID="1" presetClass="exit"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25" grpId="0"/>
      <p:bldP spid="25" grpId="1"/>
      <p:bldP spid="28" grpId="0"/>
      <p:bldP spid="30" grpId="0"/>
      <p:bldP spid="31" grpId="0"/>
      <p:bldP spid="3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a:t>
            </a:r>
            <a:r>
              <a:rPr lang="en-US" dirty="0" smtClean="0">
                <a:solidFill>
                  <a:srgbClr val="FF0000"/>
                </a:solidFill>
              </a:rPr>
              <a:t>KEY </a:t>
            </a:r>
            <a:r>
              <a:rPr lang="en-US" dirty="0"/>
              <a:t>Example </a:t>
            </a:r>
            <a:r>
              <a:rPr lang="en-US" dirty="0" smtClean="0"/>
              <a:t>#2</a:t>
            </a:r>
            <a:endParaRPr lang="en-US" dirty="0"/>
          </a:p>
        </p:txBody>
      </p:sp>
      <p:sp>
        <p:nvSpPr>
          <p:cNvPr id="3" name="Content Placeholder 2"/>
          <p:cNvSpPr>
            <a:spLocks noGrp="1"/>
          </p:cNvSpPr>
          <p:nvPr>
            <p:ph idx="1"/>
          </p:nvPr>
        </p:nvSpPr>
        <p:spPr>
          <a:xfrm>
            <a:off x="268050" y="801726"/>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smtClean="0">
                <a:solidFill>
                  <a:sysClr val="windowText" lastClr="000000"/>
                </a:solidFill>
                <a:latin typeface="Consolas" charset="0"/>
                <a:ea typeface="Consolas" charset="0"/>
                <a:cs typeface="Consolas" charset="0"/>
              </a:rPr>
              <a:t>CREATE TABLE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,dt 	DATE	--date</a:t>
            </a:r>
          </a:p>
          <a:p>
            <a:pPr marL="0" indent="0" defTabSz="914400">
              <a:spcBef>
                <a:spcPts val="0"/>
              </a:spcBef>
              <a:buNone/>
            </a:pPr>
            <a:r>
              <a:rPr lang="en-US" sz="1400" dirty="0" smtClean="0">
                <a:solidFill>
                  <a:sysClr val="windowText" lastClr="000000"/>
                </a:solidFill>
                <a:latin typeface="Consolas" charset="0"/>
                <a:ea typeface="Consolas" charset="0"/>
                <a:cs typeface="Consolas" charset="0"/>
              </a:rPr>
              <a:t>) DISTSTYLE </a:t>
            </a:r>
            <a:r>
              <a:rPr lang="en-US" sz="1400" b="1" dirty="0">
                <a:solidFill>
                  <a:srgbClr val="FF0000"/>
                </a:solidFill>
                <a:latin typeface="Consolas" charset="0"/>
                <a:ea typeface="Consolas" charset="0"/>
                <a:cs typeface="Consolas" charset="0"/>
              </a:rPr>
              <a:t>KEY DISTKEY </a:t>
            </a:r>
            <a:r>
              <a:rPr lang="en-US" sz="1400" b="1" dirty="0" smtClean="0">
                <a:solidFill>
                  <a:srgbClr val="FF0000"/>
                </a:solidFill>
                <a:latin typeface="Consolas" charset="0"/>
                <a:ea typeface="Consolas" charset="0"/>
                <a:cs typeface="Consolas" charset="0"/>
              </a:rPr>
              <a:t>(aid)</a:t>
            </a:r>
            <a:r>
              <a:rPr lang="en-US" sz="1400" dirty="0" smtClean="0">
                <a:solidFill>
                  <a:sysClr val="windowText" lastClr="000000"/>
                </a:solidFill>
                <a:latin typeface="Consolas" charset="0"/>
                <a:ea typeface="Consolas" charset="0"/>
                <a:cs typeface="Consolas" charset="0"/>
              </a:rPr>
              <a:t>;</a:t>
            </a:r>
            <a:endParaRPr lang="en-US" sz="1100" dirty="0">
              <a:solidFill>
                <a:sysClr val="windowText" lastClr="000000"/>
              </a:solidFill>
              <a:latin typeface="Consolas" charset="0"/>
              <a:ea typeface="Consolas" charset="0"/>
              <a:cs typeface="Consolas" charset="0"/>
            </a:endParaRPr>
          </a:p>
          <a:p>
            <a:pPr marL="0" lvl="0" indent="0" defTabSz="914400">
              <a:spcBef>
                <a:spcPts val="0"/>
              </a:spcBef>
              <a:buNone/>
            </a:pPr>
            <a:endParaRPr lang="en-US" sz="1100" dirty="0">
              <a:solidFill>
                <a:sysClr val="windowText" lastClr="000000"/>
              </a:solidFill>
              <a:latin typeface="Consolas" charset="0"/>
              <a:ea typeface="Consolas" charset="0"/>
              <a:cs typeface="Consolas" charset="0"/>
            </a:endParaRPr>
          </a:p>
        </p:txBody>
      </p:sp>
      <p:grpSp>
        <p:nvGrpSpPr>
          <p:cNvPr id="4" name="Group 3"/>
          <p:cNvGrpSpPr/>
          <p:nvPr/>
        </p:nvGrpSpPr>
        <p:grpSpPr>
          <a:xfrm>
            <a:off x="625703" y="2007566"/>
            <a:ext cx="7014812" cy="2123723"/>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CN1</a:t>
              </a:r>
              <a:endParaRPr lang="en-US" sz="900" dirty="0">
                <a:solidFill>
                  <a:srgbClr val="333334"/>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0</a:t>
              </a:r>
              <a:endParaRPr lang="en-US" sz="900" dirty="0">
                <a:solidFill>
                  <a:schemeClr val="bg1">
                    <a:lumMod val="85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1</a:t>
              </a:r>
              <a:endParaRPr lang="en-US" sz="900" dirty="0">
                <a:solidFill>
                  <a:schemeClr val="bg1">
                    <a:lumMod val="85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CN2</a:t>
              </a:r>
              <a:endParaRPr lang="en-US" sz="900" dirty="0">
                <a:solidFill>
                  <a:srgbClr val="333334"/>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3</a:t>
              </a:r>
              <a:endParaRPr lang="en-US" sz="900" dirty="0">
                <a:solidFill>
                  <a:schemeClr val="bg1">
                    <a:lumMod val="85000"/>
                  </a:schemeClr>
                </a:solidFill>
              </a:endParaRPr>
            </a:p>
          </p:txBody>
        </p:sp>
      </p:grpSp>
      <p:sp>
        <p:nvSpPr>
          <p:cNvPr id="11" name="Content Placeholder 2"/>
          <p:cNvSpPr txBox="1">
            <a:spLocks/>
          </p:cNvSpPr>
          <p:nvPr/>
        </p:nvSpPr>
        <p:spPr>
          <a:xfrm>
            <a:off x="4383638" y="801726"/>
            <a:ext cx="3466134" cy="1132582"/>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INSERT INTO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VALUES </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(1,</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(2,</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(3,</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2017-04-01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(4,</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2017-05-14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p:txBody>
      </p:sp>
      <p:graphicFrame>
        <p:nvGraphicFramePr>
          <p:cNvPr id="12" name="Table 11"/>
          <p:cNvGraphicFramePr>
            <a:graphicFrameLocks noGrp="1"/>
          </p:cNvGraphicFramePr>
          <p:nvPr/>
        </p:nvGraphicFramePr>
        <p:xfrm>
          <a:off x="802148"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2296036"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575359" y="2162872"/>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5" name="Table 14"/>
          <p:cNvGraphicFramePr>
            <a:graphicFrameLocks noGrp="1"/>
          </p:cNvGraphicFramePr>
          <p:nvPr/>
        </p:nvGraphicFramePr>
        <p:xfrm>
          <a:off x="6078534" y="2151248"/>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16" name="TextBox 15"/>
          <p:cNvSpPr txBox="1"/>
          <p:nvPr/>
        </p:nvSpPr>
        <p:spPr>
          <a:xfrm>
            <a:off x="984708"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7" name="TextBox 16"/>
          <p:cNvSpPr txBox="1"/>
          <p:nvPr/>
        </p:nvSpPr>
        <p:spPr>
          <a:xfrm>
            <a:off x="2526525" y="29098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8" name="TextBox 17"/>
          <p:cNvSpPr txBox="1"/>
          <p:nvPr/>
        </p:nvSpPr>
        <p:spPr>
          <a:xfrm>
            <a:off x="4783849"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9" name="TextBox 18"/>
          <p:cNvSpPr txBox="1"/>
          <p:nvPr/>
        </p:nvSpPr>
        <p:spPr>
          <a:xfrm>
            <a:off x="6301669" y="28776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0" name="TextBox 19"/>
          <p:cNvSpPr txBox="1"/>
          <p:nvPr/>
        </p:nvSpPr>
        <p:spPr>
          <a:xfrm>
            <a:off x="1208095" y="4558338"/>
            <a:ext cx="7443063" cy="369332"/>
          </a:xfrm>
          <a:prstGeom prst="rect">
            <a:avLst/>
          </a:prstGeom>
          <a:noFill/>
        </p:spPr>
        <p:txBody>
          <a:bodyPr wrap="none" rtlCol="0">
            <a:spAutoFit/>
          </a:bodyPr>
          <a:lstStyle/>
          <a:p>
            <a:r>
              <a:rPr lang="en-US" dirty="0" smtClean="0">
                <a:solidFill>
                  <a:schemeClr val="tx1">
                    <a:lumMod val="50000"/>
                  </a:schemeClr>
                </a:solidFill>
              </a:rPr>
              <a:t>(3 User Columns + 3 System Columns) x (4 slices) = 24 Blocks (24 MB)</a:t>
            </a:r>
            <a:endParaRPr lang="en-US" dirty="0">
              <a:solidFill>
                <a:schemeClr val="tx1">
                  <a:lumMod val="50000"/>
                </a:schemeClr>
              </a:solidFill>
            </a:endParaRPr>
          </a:p>
        </p:txBody>
      </p:sp>
      <p:sp>
        <p:nvSpPr>
          <p:cNvPr id="21" name="TextBox 20"/>
          <p:cNvSpPr txBox="1"/>
          <p:nvPr/>
        </p:nvSpPr>
        <p:spPr>
          <a:xfrm>
            <a:off x="982131" y="2876991"/>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2" name="TextBox 21"/>
          <p:cNvSpPr txBox="1"/>
          <p:nvPr/>
        </p:nvSpPr>
        <p:spPr>
          <a:xfrm>
            <a:off x="2531034" y="2910309"/>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3" name="TextBox 22"/>
          <p:cNvSpPr txBox="1"/>
          <p:nvPr/>
        </p:nvSpPr>
        <p:spPr>
          <a:xfrm>
            <a:off x="4783285" y="2879717"/>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4" name="TextBox 23"/>
          <p:cNvSpPr txBox="1"/>
          <p:nvPr/>
        </p:nvSpPr>
        <p:spPr>
          <a:xfrm>
            <a:off x="6302673" y="2872779"/>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Tree>
    <p:extLst>
      <p:ext uri="{BB962C8B-B14F-4D97-AF65-F5344CB8AC3E}">
        <p14:creationId xmlns:p14="http://schemas.microsoft.com/office/powerpoint/2010/main" val="3373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1"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xit"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a:t>
            </a:r>
            <a:r>
              <a:rPr lang="en-US" dirty="0" smtClean="0">
                <a:solidFill>
                  <a:srgbClr val="FF0000"/>
                </a:solidFill>
              </a:rPr>
              <a:t>ALL </a:t>
            </a:r>
            <a:r>
              <a:rPr lang="en-US" dirty="0" smtClean="0"/>
              <a:t>Example</a:t>
            </a:r>
            <a:endParaRPr lang="en-US" dirty="0"/>
          </a:p>
        </p:txBody>
      </p:sp>
      <p:sp>
        <p:nvSpPr>
          <p:cNvPr id="3" name="Content Placeholder 2"/>
          <p:cNvSpPr>
            <a:spLocks noGrp="1"/>
          </p:cNvSpPr>
          <p:nvPr>
            <p:ph idx="1"/>
          </p:nvPr>
        </p:nvSpPr>
        <p:spPr>
          <a:xfrm>
            <a:off x="268050" y="801726"/>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smtClean="0">
                <a:solidFill>
                  <a:sysClr val="windowText" lastClr="000000"/>
                </a:solidFill>
                <a:latin typeface="Consolas" charset="0"/>
                <a:ea typeface="Consolas" charset="0"/>
                <a:cs typeface="Consolas" charset="0"/>
              </a:rPr>
              <a:t>CREATE TABLE loft_deep_dive (</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,dt 	DATE	--date</a:t>
            </a:r>
          </a:p>
          <a:p>
            <a:pPr marL="0" lvl="0" indent="0" defTabSz="914400">
              <a:spcBef>
                <a:spcPts val="0"/>
              </a:spcBef>
              <a:buNone/>
            </a:pPr>
            <a:r>
              <a:rPr lang="en-US" sz="1400" dirty="0" smtClean="0">
                <a:solidFill>
                  <a:sysClr val="windowText" lastClr="000000"/>
                </a:solidFill>
                <a:latin typeface="Consolas" charset="0"/>
                <a:ea typeface="Consolas" charset="0"/>
                <a:cs typeface="Consolas" charset="0"/>
              </a:rPr>
              <a:t>) DISTSTYLE </a:t>
            </a:r>
            <a:r>
              <a:rPr lang="en-US" sz="1400" b="1" dirty="0" smtClean="0">
                <a:solidFill>
                  <a:srgbClr val="FF0000"/>
                </a:solidFill>
                <a:latin typeface="Consolas" charset="0"/>
                <a:ea typeface="Consolas" charset="0"/>
                <a:cs typeface="Consolas" charset="0"/>
              </a:rPr>
              <a:t>ALL</a:t>
            </a:r>
            <a:r>
              <a:rPr lang="en-US" sz="1400" dirty="0" smtClean="0">
                <a:solidFill>
                  <a:sysClr val="windowText" lastClr="000000"/>
                </a:solidFill>
                <a:latin typeface="Consolas" charset="0"/>
                <a:ea typeface="Consolas" charset="0"/>
                <a:cs typeface="Consolas" charset="0"/>
              </a:rPr>
              <a:t>;</a:t>
            </a:r>
            <a:endParaRPr lang="en-US" sz="1100" dirty="0">
              <a:solidFill>
                <a:sysClr val="windowText" lastClr="000000"/>
              </a:solidFill>
              <a:latin typeface="Consolas" charset="0"/>
              <a:ea typeface="Consolas" charset="0"/>
              <a:cs typeface="Consolas" charset="0"/>
            </a:endParaRPr>
          </a:p>
        </p:txBody>
      </p:sp>
      <p:grpSp>
        <p:nvGrpSpPr>
          <p:cNvPr id="4" name="Group 3"/>
          <p:cNvGrpSpPr/>
          <p:nvPr/>
        </p:nvGrpSpPr>
        <p:grpSpPr>
          <a:xfrm>
            <a:off x="625703" y="2007566"/>
            <a:ext cx="7014812" cy="2123723"/>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CN1</a:t>
              </a:r>
              <a:endParaRPr lang="en-US" sz="900" dirty="0">
                <a:solidFill>
                  <a:srgbClr val="333334"/>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0</a:t>
              </a:r>
              <a:endParaRPr lang="en-US" sz="900" dirty="0">
                <a:solidFill>
                  <a:schemeClr val="bg1">
                    <a:lumMod val="85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1</a:t>
              </a:r>
              <a:endParaRPr lang="en-US" sz="900" dirty="0">
                <a:solidFill>
                  <a:schemeClr val="bg1">
                    <a:lumMod val="85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CN2</a:t>
              </a:r>
              <a:endParaRPr lang="en-US" sz="900" dirty="0">
                <a:solidFill>
                  <a:srgbClr val="333334"/>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3</a:t>
              </a:r>
              <a:endParaRPr lang="en-US" sz="900" dirty="0">
                <a:solidFill>
                  <a:schemeClr val="bg1">
                    <a:lumMod val="85000"/>
                  </a:schemeClr>
                </a:solidFill>
              </a:endParaRPr>
            </a:p>
          </p:txBody>
        </p:sp>
      </p:grpSp>
      <p:sp>
        <p:nvSpPr>
          <p:cNvPr id="11" name="Content Placeholder 2"/>
          <p:cNvSpPr txBox="1">
            <a:spLocks/>
          </p:cNvSpPr>
          <p:nvPr/>
        </p:nvSpPr>
        <p:spPr>
          <a:xfrm>
            <a:off x="4383638" y="801726"/>
            <a:ext cx="3466134" cy="1132582"/>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INSERT INTO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VALUES </a:t>
            </a:r>
          </a:p>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(1,</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2016-09-01</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(2,</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2016-09-14</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(3,</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2017-04-01</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(4,</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2017-05-14</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endParaRPr lang="en-US" sz="1400" dirty="0">
              <a:solidFill>
                <a:sysClr val="windowText" lastClr="000000"/>
              </a:solidFill>
              <a:latin typeface="Consolas" charset="0"/>
              <a:ea typeface="Consolas" charset="0"/>
              <a:cs typeface="Consolas" charset="0"/>
            </a:endParaRPr>
          </a:p>
        </p:txBody>
      </p:sp>
      <p:sp>
        <p:nvSpPr>
          <p:cNvPr id="17" name="TextBox 16"/>
          <p:cNvSpPr txBox="1"/>
          <p:nvPr/>
        </p:nvSpPr>
        <p:spPr>
          <a:xfrm>
            <a:off x="2526525" y="29098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9" name="TextBox 18"/>
          <p:cNvSpPr txBox="1"/>
          <p:nvPr/>
        </p:nvSpPr>
        <p:spPr>
          <a:xfrm>
            <a:off x="6301669" y="28776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0" name="TextBox 19"/>
          <p:cNvSpPr txBox="1"/>
          <p:nvPr/>
        </p:nvSpPr>
        <p:spPr>
          <a:xfrm>
            <a:off x="1208095" y="4558338"/>
            <a:ext cx="7378943" cy="369332"/>
          </a:xfrm>
          <a:prstGeom prst="rect">
            <a:avLst/>
          </a:prstGeom>
          <a:noFill/>
        </p:spPr>
        <p:txBody>
          <a:bodyPr wrap="none" rtlCol="0">
            <a:spAutoFit/>
          </a:bodyPr>
          <a:lstStyle/>
          <a:p>
            <a:r>
              <a:rPr lang="en-US" dirty="0" smtClean="0">
                <a:solidFill>
                  <a:schemeClr val="tx1">
                    <a:lumMod val="50000"/>
                  </a:schemeClr>
                </a:solidFill>
              </a:rPr>
              <a:t>(3 User Columns + 3 System Columns) x (</a:t>
            </a:r>
            <a:r>
              <a:rPr lang="en-US" b="1" dirty="0" smtClean="0">
                <a:solidFill>
                  <a:schemeClr val="tx1">
                    <a:lumMod val="50000"/>
                  </a:schemeClr>
                </a:solidFill>
              </a:rPr>
              <a:t>2 slice</a:t>
            </a:r>
            <a:r>
              <a:rPr lang="en-US" dirty="0" smtClean="0">
                <a:solidFill>
                  <a:schemeClr val="tx1">
                    <a:lumMod val="50000"/>
                  </a:schemeClr>
                </a:solidFill>
              </a:rPr>
              <a:t>) = 12 Blocks (12 MB)</a:t>
            </a:r>
            <a:endParaRPr lang="en-US" dirty="0">
              <a:solidFill>
                <a:schemeClr val="tx1">
                  <a:lumMod val="50000"/>
                </a:schemeClr>
              </a:solidFill>
            </a:endParaRPr>
          </a:p>
        </p:txBody>
      </p:sp>
      <p:graphicFrame>
        <p:nvGraphicFramePr>
          <p:cNvPr id="21" name="Table 20"/>
          <p:cNvGraphicFramePr>
            <a:graphicFrameLocks noGrp="1"/>
          </p:cNvGraphicFramePr>
          <p:nvPr/>
        </p:nvGraphicFramePr>
        <p:xfrm>
          <a:off x="802148"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22" name="TextBox 21"/>
          <p:cNvSpPr txBox="1"/>
          <p:nvPr/>
        </p:nvSpPr>
        <p:spPr>
          <a:xfrm>
            <a:off x="984708"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3" name="TextBox 22"/>
          <p:cNvSpPr txBox="1"/>
          <p:nvPr/>
        </p:nvSpPr>
        <p:spPr>
          <a:xfrm>
            <a:off x="982131" y="2881121"/>
            <a:ext cx="911660" cy="369332"/>
          </a:xfrm>
          <a:prstGeom prst="rect">
            <a:avLst/>
          </a:prstGeom>
          <a:noFill/>
        </p:spPr>
        <p:txBody>
          <a:bodyPr wrap="none" rtlCol="0">
            <a:spAutoFit/>
          </a:bodyPr>
          <a:lstStyle/>
          <a:p>
            <a:r>
              <a:rPr lang="en-US" dirty="0" smtClean="0">
                <a:solidFill>
                  <a:schemeClr val="bg1">
                    <a:lumMod val="85000"/>
                  </a:schemeClr>
                </a:solidFill>
              </a:rPr>
              <a:t>Rows: 1</a:t>
            </a:r>
            <a:endParaRPr lang="en-US" dirty="0">
              <a:solidFill>
                <a:schemeClr val="bg1">
                  <a:lumMod val="85000"/>
                </a:schemeClr>
              </a:solidFill>
            </a:endParaRPr>
          </a:p>
        </p:txBody>
      </p:sp>
      <p:sp>
        <p:nvSpPr>
          <p:cNvPr id="24" name="TextBox 23"/>
          <p:cNvSpPr txBox="1"/>
          <p:nvPr/>
        </p:nvSpPr>
        <p:spPr>
          <a:xfrm>
            <a:off x="987205" y="2881148"/>
            <a:ext cx="911660" cy="369332"/>
          </a:xfrm>
          <a:prstGeom prst="rect">
            <a:avLst/>
          </a:prstGeom>
          <a:noFill/>
        </p:spPr>
        <p:txBody>
          <a:bodyPr wrap="none" rtlCol="0">
            <a:spAutoFit/>
          </a:bodyPr>
          <a:lstStyle/>
          <a:p>
            <a:r>
              <a:rPr lang="en-US" dirty="0" smtClean="0">
                <a:solidFill>
                  <a:schemeClr val="bg1">
                    <a:lumMod val="85000"/>
                  </a:schemeClr>
                </a:solidFill>
              </a:rPr>
              <a:t>Rows: 2</a:t>
            </a:r>
            <a:endParaRPr lang="en-US" dirty="0">
              <a:solidFill>
                <a:schemeClr val="bg1">
                  <a:lumMod val="85000"/>
                </a:schemeClr>
              </a:solidFill>
            </a:endParaRPr>
          </a:p>
        </p:txBody>
      </p:sp>
      <p:sp>
        <p:nvSpPr>
          <p:cNvPr id="25" name="TextBox 24"/>
          <p:cNvSpPr txBox="1"/>
          <p:nvPr/>
        </p:nvSpPr>
        <p:spPr>
          <a:xfrm>
            <a:off x="984708" y="2873118"/>
            <a:ext cx="911660" cy="369332"/>
          </a:xfrm>
          <a:prstGeom prst="rect">
            <a:avLst/>
          </a:prstGeom>
          <a:noFill/>
        </p:spPr>
        <p:txBody>
          <a:bodyPr wrap="none" rtlCol="0">
            <a:spAutoFit/>
          </a:bodyPr>
          <a:lstStyle/>
          <a:p>
            <a:r>
              <a:rPr lang="en-US" dirty="0" smtClean="0">
                <a:solidFill>
                  <a:schemeClr val="bg1">
                    <a:lumMod val="85000"/>
                  </a:schemeClr>
                </a:solidFill>
              </a:rPr>
              <a:t>Rows: 4</a:t>
            </a:r>
            <a:endParaRPr lang="en-US" dirty="0">
              <a:solidFill>
                <a:schemeClr val="bg1">
                  <a:lumMod val="85000"/>
                </a:schemeClr>
              </a:solidFill>
            </a:endParaRPr>
          </a:p>
        </p:txBody>
      </p:sp>
      <p:sp>
        <p:nvSpPr>
          <p:cNvPr id="26" name="TextBox 25"/>
          <p:cNvSpPr txBox="1"/>
          <p:nvPr/>
        </p:nvSpPr>
        <p:spPr>
          <a:xfrm>
            <a:off x="982131" y="2879303"/>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3</a:t>
            </a:r>
          </a:p>
        </p:txBody>
      </p:sp>
      <p:graphicFrame>
        <p:nvGraphicFramePr>
          <p:cNvPr id="27" name="Table 26"/>
          <p:cNvGraphicFramePr>
            <a:graphicFrameLocks noGrp="1"/>
          </p:cNvGraphicFramePr>
          <p:nvPr/>
        </p:nvGraphicFramePr>
        <p:xfrm>
          <a:off x="802147" y="2510910"/>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28" name="Table 27"/>
          <p:cNvGraphicFramePr>
            <a:graphicFrameLocks noGrp="1"/>
          </p:cNvGraphicFramePr>
          <p:nvPr>
            <p:extLst/>
          </p:nvPr>
        </p:nvGraphicFramePr>
        <p:xfrm>
          <a:off x="802147" y="2620446"/>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29" name="Table 28"/>
          <p:cNvGraphicFramePr>
            <a:graphicFrameLocks noGrp="1"/>
          </p:cNvGraphicFramePr>
          <p:nvPr>
            <p:extLst/>
          </p:nvPr>
        </p:nvGraphicFramePr>
        <p:xfrm>
          <a:off x="802147" y="2728296"/>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30" name="Table 29"/>
          <p:cNvGraphicFramePr>
            <a:graphicFrameLocks noGrp="1"/>
          </p:cNvGraphicFramePr>
          <p:nvPr>
            <p:extLst/>
          </p:nvPr>
        </p:nvGraphicFramePr>
        <p:xfrm>
          <a:off x="4576015" y="2168070"/>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31" name="TextBox 30"/>
          <p:cNvSpPr txBox="1"/>
          <p:nvPr/>
        </p:nvSpPr>
        <p:spPr>
          <a:xfrm>
            <a:off x="4758575" y="2885656"/>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32" name="TextBox 31"/>
          <p:cNvSpPr txBox="1"/>
          <p:nvPr/>
        </p:nvSpPr>
        <p:spPr>
          <a:xfrm>
            <a:off x="4755998" y="2885656"/>
            <a:ext cx="911660" cy="369332"/>
          </a:xfrm>
          <a:prstGeom prst="rect">
            <a:avLst/>
          </a:prstGeom>
          <a:noFill/>
        </p:spPr>
        <p:txBody>
          <a:bodyPr wrap="none" rtlCol="0">
            <a:spAutoFit/>
          </a:bodyPr>
          <a:lstStyle/>
          <a:p>
            <a:r>
              <a:rPr lang="en-US" dirty="0" smtClean="0">
                <a:solidFill>
                  <a:schemeClr val="bg1">
                    <a:lumMod val="85000"/>
                  </a:schemeClr>
                </a:solidFill>
              </a:rPr>
              <a:t>Rows: 1</a:t>
            </a:r>
            <a:endParaRPr lang="en-US" dirty="0">
              <a:solidFill>
                <a:schemeClr val="bg1">
                  <a:lumMod val="85000"/>
                </a:schemeClr>
              </a:solidFill>
            </a:endParaRPr>
          </a:p>
        </p:txBody>
      </p:sp>
      <p:sp>
        <p:nvSpPr>
          <p:cNvPr id="33" name="TextBox 32"/>
          <p:cNvSpPr txBox="1"/>
          <p:nvPr/>
        </p:nvSpPr>
        <p:spPr>
          <a:xfrm>
            <a:off x="4761072" y="2885683"/>
            <a:ext cx="911660" cy="369332"/>
          </a:xfrm>
          <a:prstGeom prst="rect">
            <a:avLst/>
          </a:prstGeom>
          <a:noFill/>
        </p:spPr>
        <p:txBody>
          <a:bodyPr wrap="none" rtlCol="0">
            <a:spAutoFit/>
          </a:bodyPr>
          <a:lstStyle/>
          <a:p>
            <a:r>
              <a:rPr lang="en-US" dirty="0" smtClean="0">
                <a:solidFill>
                  <a:schemeClr val="bg1">
                    <a:lumMod val="85000"/>
                  </a:schemeClr>
                </a:solidFill>
              </a:rPr>
              <a:t>Rows: 2</a:t>
            </a:r>
            <a:endParaRPr lang="en-US" dirty="0">
              <a:solidFill>
                <a:schemeClr val="bg1">
                  <a:lumMod val="85000"/>
                </a:schemeClr>
              </a:solidFill>
            </a:endParaRPr>
          </a:p>
        </p:txBody>
      </p:sp>
      <p:sp>
        <p:nvSpPr>
          <p:cNvPr id="34" name="TextBox 33"/>
          <p:cNvSpPr txBox="1"/>
          <p:nvPr/>
        </p:nvSpPr>
        <p:spPr>
          <a:xfrm>
            <a:off x="4758575" y="2877653"/>
            <a:ext cx="911660" cy="369332"/>
          </a:xfrm>
          <a:prstGeom prst="rect">
            <a:avLst/>
          </a:prstGeom>
          <a:noFill/>
        </p:spPr>
        <p:txBody>
          <a:bodyPr wrap="none" rtlCol="0">
            <a:spAutoFit/>
          </a:bodyPr>
          <a:lstStyle/>
          <a:p>
            <a:r>
              <a:rPr lang="en-US" dirty="0" smtClean="0">
                <a:solidFill>
                  <a:schemeClr val="bg1">
                    <a:lumMod val="85000"/>
                  </a:schemeClr>
                </a:solidFill>
              </a:rPr>
              <a:t>Rows: 4</a:t>
            </a:r>
            <a:endParaRPr lang="en-US" dirty="0">
              <a:solidFill>
                <a:schemeClr val="bg1">
                  <a:lumMod val="85000"/>
                </a:schemeClr>
              </a:solidFill>
            </a:endParaRPr>
          </a:p>
        </p:txBody>
      </p:sp>
      <p:sp>
        <p:nvSpPr>
          <p:cNvPr id="35" name="TextBox 34"/>
          <p:cNvSpPr txBox="1"/>
          <p:nvPr/>
        </p:nvSpPr>
        <p:spPr>
          <a:xfrm>
            <a:off x="4755998" y="2883838"/>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3</a:t>
            </a:r>
          </a:p>
        </p:txBody>
      </p:sp>
      <p:graphicFrame>
        <p:nvGraphicFramePr>
          <p:cNvPr id="36" name="Table 35"/>
          <p:cNvGraphicFramePr>
            <a:graphicFrameLocks noGrp="1"/>
          </p:cNvGraphicFramePr>
          <p:nvPr>
            <p:extLst/>
          </p:nvPr>
        </p:nvGraphicFramePr>
        <p:xfrm>
          <a:off x="4576014" y="2515445"/>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37" name="Table 36"/>
          <p:cNvGraphicFramePr>
            <a:graphicFrameLocks noGrp="1"/>
          </p:cNvGraphicFramePr>
          <p:nvPr>
            <p:extLst/>
          </p:nvPr>
        </p:nvGraphicFramePr>
        <p:xfrm>
          <a:off x="4576014" y="2624981"/>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38" name="Table 37"/>
          <p:cNvGraphicFramePr>
            <a:graphicFrameLocks noGrp="1"/>
          </p:cNvGraphicFramePr>
          <p:nvPr>
            <p:extLst/>
          </p:nvPr>
        </p:nvGraphicFramePr>
        <p:xfrm>
          <a:off x="4576014" y="2732831"/>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861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par>
                                <p:cTn id="35" presetID="1" presetClass="exit"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par>
                                <p:cTn id="55" presetID="1" presetClass="exit" presetSubtype="0" fill="hold" grpId="1"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ntr"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ntr" presetSubtype="0" fill="hold" grpId="1"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1000"/>
                                        <p:tgtEl>
                                          <p:spTgt spid="38"/>
                                        </p:tgtEl>
                                      </p:cBhvr>
                                    </p:animEffect>
                                    <p:anim calcmode="lin" valueType="num">
                                      <p:cBhvr>
                                        <p:cTn id="73" dur="1000" fill="hold"/>
                                        <p:tgtEl>
                                          <p:spTgt spid="38"/>
                                        </p:tgtEl>
                                        <p:attrNameLst>
                                          <p:attrName>ppt_x</p:attrName>
                                        </p:attrNameLst>
                                      </p:cBhvr>
                                      <p:tavLst>
                                        <p:tav tm="0">
                                          <p:val>
                                            <p:strVal val="#ppt_x"/>
                                          </p:val>
                                        </p:tav>
                                        <p:tav tm="100000">
                                          <p:val>
                                            <p:strVal val="#ppt_x"/>
                                          </p:val>
                                        </p:tav>
                                      </p:tavLst>
                                    </p:anim>
                                    <p:anim calcmode="lin" valueType="num">
                                      <p:cBhvr>
                                        <p:cTn id="74" dur="1000" fill="hold"/>
                                        <p:tgtEl>
                                          <p:spTgt spid="38"/>
                                        </p:tgtEl>
                                        <p:attrNameLst>
                                          <p:attrName>ppt_y</p:attrName>
                                        </p:attrNameLst>
                                      </p:cBhvr>
                                      <p:tavLst>
                                        <p:tav tm="0">
                                          <p:val>
                                            <p:strVal val="#ppt_y+.1"/>
                                          </p:val>
                                        </p:tav>
                                        <p:tav tm="100000">
                                          <p:val>
                                            <p:strVal val="#ppt_y"/>
                                          </p:val>
                                        </p:tav>
                                      </p:tavLst>
                                    </p:anim>
                                  </p:childTnLst>
                                </p:cTn>
                              </p:par>
                              <p:par>
                                <p:cTn id="75" presetID="1" presetClass="exit"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xit"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3" grpId="1"/>
      <p:bldP spid="24" grpId="0"/>
      <p:bldP spid="24" grpId="1"/>
      <p:bldP spid="25" grpId="0"/>
      <p:bldP spid="26" grpId="0"/>
      <p:bldP spid="26" grpId="1"/>
      <p:bldP spid="31" grpId="0"/>
      <p:bldP spid="32" grpId="0"/>
      <p:bldP spid="32" grpId="1"/>
      <p:bldP spid="33" grpId="0"/>
      <p:bldP spid="33" grpId="1"/>
      <p:bldP spid="34" grpId="0"/>
      <p:bldP spid="35" grpId="0"/>
      <p:bldP spid="3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1) Deciding Distribution Key</a:t>
            </a:r>
            <a:endParaRPr lang="en-US">
              <a:solidFill>
                <a:schemeClr val="tx1">
                  <a:lumMod val="50000"/>
                </a:schemeClr>
              </a:solidFill>
            </a:endParaRPr>
          </a:p>
        </p:txBody>
      </p:sp>
      <p:pic>
        <p:nvPicPr>
          <p:cNvPr id="1056" name="Picture 32" descr="o_redshift_table_design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455" y="660677"/>
            <a:ext cx="7463971" cy="435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5681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2) Deciding </a:t>
            </a:r>
            <a:r>
              <a:rPr lang="en-US">
                <a:solidFill>
                  <a:schemeClr val="tx1">
                    <a:lumMod val="50000"/>
                  </a:schemeClr>
                </a:solidFill>
              </a:rPr>
              <a:t>Distribution </a:t>
            </a:r>
            <a:r>
              <a:rPr lang="en-US" smtClean="0">
                <a:solidFill>
                  <a:schemeClr val="tx1">
                    <a:lumMod val="50000"/>
                  </a:schemeClr>
                </a:solidFill>
              </a:rPr>
              <a:t>Style</a:t>
            </a:r>
            <a:endParaRPr lang="en-US">
              <a:solidFill>
                <a:schemeClr val="tx1">
                  <a:lumMod val="50000"/>
                </a:schemeClr>
              </a:solidFill>
            </a:endParaRPr>
          </a:p>
        </p:txBody>
      </p:sp>
      <p:pic>
        <p:nvPicPr>
          <p:cNvPr id="1040" name="Picture 16" descr="o_redshift_table_design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47" y="660677"/>
            <a:ext cx="5363587" cy="435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6475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Sort Keys</a:t>
            </a:r>
            <a:endParaRPr lang="pt-BR" dirty="0">
              <a:solidFill>
                <a:schemeClr val="tx1">
                  <a:lumMod val="50000"/>
                </a:schemeClr>
              </a:solidFill>
            </a:endParaRPr>
          </a:p>
        </p:txBody>
      </p:sp>
      <p:sp>
        <p:nvSpPr>
          <p:cNvPr id="3" name="Content Placeholder 2"/>
          <p:cNvSpPr>
            <a:spLocks noGrp="1"/>
          </p:cNvSpPr>
          <p:nvPr>
            <p:ph idx="1"/>
          </p:nvPr>
        </p:nvSpPr>
        <p:spPr>
          <a:xfrm>
            <a:off x="340592" y="1009332"/>
            <a:ext cx="8689108" cy="3768408"/>
          </a:xfrm>
        </p:spPr>
        <p:txBody>
          <a:bodyPr>
            <a:normAutofit fontScale="85000" lnSpcReduction="20000"/>
          </a:bodyPr>
          <a:lstStyle/>
          <a:p>
            <a:r>
              <a:rPr lang="en-US" sz="1800"/>
              <a:t>Goals:</a:t>
            </a:r>
          </a:p>
          <a:p>
            <a:pPr marL="285750" indent="-285750">
              <a:buFont typeface="Arial" panose="020B0604020202020204" pitchFamily="34" charset="0"/>
              <a:buChar char="•"/>
            </a:pPr>
            <a:r>
              <a:rPr lang="en-US" sz="1800"/>
              <a:t>Physically order rows of table data based on certain column(s)</a:t>
            </a:r>
          </a:p>
          <a:p>
            <a:pPr marL="285750" indent="-285750">
              <a:buFont typeface="Arial" panose="020B0604020202020204" pitchFamily="34" charset="0"/>
              <a:buChar char="•"/>
            </a:pPr>
            <a:r>
              <a:rPr lang="en-US" sz="1800"/>
              <a:t>Optimize effectiveness of zone maps</a:t>
            </a:r>
          </a:p>
          <a:p>
            <a:pPr marL="285750" indent="-285750">
              <a:buFont typeface="Arial" panose="020B0604020202020204" pitchFamily="34" charset="0"/>
              <a:buChar char="•"/>
            </a:pPr>
            <a:r>
              <a:rPr lang="en-US" sz="1800"/>
              <a:t>Enable MERGE JOIN operations</a:t>
            </a:r>
          </a:p>
          <a:p>
            <a:endParaRPr lang="en-US" sz="1800" smtClean="0"/>
          </a:p>
          <a:p>
            <a:r>
              <a:rPr lang="en-US" sz="1800" smtClean="0"/>
              <a:t>When </a:t>
            </a:r>
            <a:r>
              <a:rPr lang="en-US" sz="1800"/>
              <a:t>you create a table, you can define </a:t>
            </a:r>
            <a:r>
              <a:rPr lang="en-US" sz="1800" i="1"/>
              <a:t>one or more </a:t>
            </a:r>
            <a:r>
              <a:rPr lang="en-US" sz="1800"/>
              <a:t>of its columns as </a:t>
            </a:r>
            <a:r>
              <a:rPr lang="en-US" sz="1800" i="1"/>
              <a:t>sort keys</a:t>
            </a:r>
            <a:r>
              <a:rPr lang="en-US" sz="1800" smtClean="0"/>
              <a:t>.</a:t>
            </a:r>
          </a:p>
          <a:p>
            <a:endParaRPr lang="en-US" sz="1800" smtClean="0"/>
          </a:p>
          <a:p>
            <a:r>
              <a:rPr lang="en-US" sz="1800"/>
              <a:t>Amazon Redshift allows for a table to be defined with</a:t>
            </a:r>
          </a:p>
          <a:p>
            <a:pPr marL="285750" indent="-285750">
              <a:buFont typeface="Arial" panose="020B0604020202020204" pitchFamily="34" charset="0"/>
              <a:buChar char="•"/>
            </a:pPr>
            <a:r>
              <a:rPr lang="en-US" sz="1800"/>
              <a:t>compound sort keys</a:t>
            </a:r>
          </a:p>
          <a:p>
            <a:pPr marL="285750" indent="-285750">
              <a:buFont typeface="Arial" panose="020B0604020202020204" pitchFamily="34" charset="0"/>
              <a:buChar char="•"/>
            </a:pPr>
            <a:r>
              <a:rPr lang="en-US" sz="1800"/>
              <a:t>interleaved sort keys</a:t>
            </a:r>
          </a:p>
          <a:p>
            <a:pPr marL="285750" indent="-285750">
              <a:buFont typeface="Arial" panose="020B0604020202020204" pitchFamily="34" charset="0"/>
              <a:buChar char="•"/>
            </a:pPr>
            <a:r>
              <a:rPr lang="en-US" sz="1800"/>
              <a:t>no sort keys</a:t>
            </a:r>
            <a:endParaRPr lang="es-AR" sz="1800"/>
          </a:p>
          <a:p>
            <a:endParaRPr lang="es-AR" sz="1800" smtClean="0"/>
          </a:p>
          <a:p>
            <a:r>
              <a:rPr lang="en-US" sz="1800"/>
              <a:t>In practice, a compound sort key is most appropriate for the vast majority of </a:t>
            </a:r>
            <a:r>
              <a:rPr lang="en-US" sz="1800" smtClean="0"/>
              <a:t>workloads.</a:t>
            </a:r>
            <a:endParaRPr lang="es-AR" sz="1800"/>
          </a:p>
          <a:p>
            <a:endParaRPr lang="en-US" sz="1800" smtClean="0"/>
          </a:p>
          <a:p>
            <a:r>
              <a:rPr lang="en-US" sz="1800" smtClean="0"/>
              <a:t>To </a:t>
            </a:r>
            <a:r>
              <a:rPr lang="en-US" sz="1800"/>
              <a:t>understand the impact of the chosen sort key on query performance, use the </a:t>
            </a:r>
            <a:r>
              <a:rPr lang="en-US" sz="1800" smtClean="0"/>
              <a:t>EXPLAIN</a:t>
            </a:r>
            <a:r>
              <a:rPr lang="en-US" sz="1800"/>
              <a:t> </a:t>
            </a:r>
            <a:r>
              <a:rPr lang="en-US" sz="1800" smtClean="0"/>
              <a:t>command.</a:t>
            </a:r>
            <a:endParaRPr lang="es-AR" sz="1400">
              <a:solidFill>
                <a:schemeClr val="tx1">
                  <a:lumMod val="50000"/>
                </a:schemeClr>
              </a:solidFill>
            </a:endParaRPr>
          </a:p>
        </p:txBody>
      </p:sp>
    </p:spTree>
    <p:extLst>
      <p:ext uri="{BB962C8B-B14F-4D97-AF65-F5344CB8AC3E}">
        <p14:creationId xmlns:p14="http://schemas.microsoft.com/office/powerpoint/2010/main" val="1004441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What is Redshift</a:t>
            </a:r>
            <a:endParaRPr lang="en-US"/>
          </a:p>
        </p:txBody>
      </p:sp>
      <p:sp>
        <p:nvSpPr>
          <p:cNvPr id="3" name="Content Placeholder 2"/>
          <p:cNvSpPr>
            <a:spLocks noGrp="1"/>
          </p:cNvSpPr>
          <p:nvPr>
            <p:ph idx="1"/>
          </p:nvPr>
        </p:nvSpPr>
        <p:spPr>
          <a:xfrm>
            <a:off x="340592" y="660677"/>
            <a:ext cx="8205304" cy="3902581"/>
          </a:xfrm>
        </p:spPr>
        <p:txBody>
          <a:bodyPr/>
          <a:lstStyle/>
          <a:p>
            <a:r>
              <a:rPr lang="es-AR" sz="1800" b="1">
                <a:solidFill>
                  <a:schemeClr val="accent1"/>
                </a:solidFill>
                <a:ea typeface="+mj-ea"/>
              </a:rPr>
              <a:t>Database designed for analytical processing (OLAP)</a:t>
            </a:r>
          </a:p>
          <a:p>
            <a:endParaRPr lang="es-AR" sz="1800" b="1">
              <a:solidFill>
                <a:schemeClr val="accent1"/>
              </a:solidFill>
              <a:ea typeface="+mj-ea"/>
            </a:endParaRPr>
          </a:p>
          <a:p>
            <a:endParaRPr lang="es-AR" sz="2000" smtClean="0">
              <a:latin typeface="Amazon Ember Regular"/>
            </a:endParaRPr>
          </a:p>
          <a:p>
            <a:endParaRPr lang="es-AR" sz="2000" smtClean="0">
              <a:latin typeface="Amazon Ember Regular"/>
            </a:endParaRPr>
          </a:p>
          <a:p>
            <a:endParaRPr lang="es-AR" sz="2000" smtClean="0">
              <a:latin typeface="Amazon Ember Regular"/>
            </a:endParaRPr>
          </a:p>
          <a:p>
            <a:endParaRPr lang="es-AR" sz="2000" smtClean="0">
              <a:latin typeface="Amazon Ember Regular"/>
            </a:endParaRPr>
          </a:p>
          <a:p>
            <a:endParaRPr lang="es-AR" sz="2000" smtClean="0">
              <a:latin typeface="Amazon Ember Regular"/>
            </a:endParaRPr>
          </a:p>
          <a:p>
            <a:r>
              <a:rPr lang="es-AR" sz="2000" u="sng" smtClean="0">
                <a:latin typeface="Amazon Ember Regular"/>
              </a:rPr>
              <a:t>NOT</a:t>
            </a:r>
            <a:r>
              <a:rPr lang="es-AR" sz="2000" smtClean="0">
                <a:latin typeface="Amazon Ember Regular"/>
              </a:rPr>
              <a:t> designed for online transaction processing (OLTP)</a:t>
            </a:r>
          </a:p>
          <a:p>
            <a:r>
              <a:rPr lang="es-AR" sz="2000" u="sng" smtClean="0">
                <a:latin typeface="Amazon Ember Regular"/>
              </a:rPr>
              <a:t>NOT</a:t>
            </a:r>
            <a:r>
              <a:rPr lang="es-AR" sz="2000" smtClean="0">
                <a:latin typeface="Amazon Ember Regular"/>
              </a:rPr>
              <a:t> ideal for datasets &lt; 100GB</a:t>
            </a:r>
          </a:p>
          <a:p>
            <a:r>
              <a:rPr lang="es-AR" sz="2000" u="sng" smtClean="0">
                <a:latin typeface="Amazon Ember Regular"/>
              </a:rPr>
              <a:t>NOT</a:t>
            </a:r>
            <a:r>
              <a:rPr lang="es-AR" sz="2000" smtClean="0">
                <a:latin typeface="Amazon Ember Regular"/>
              </a:rPr>
              <a:t> designed for BLOB data</a:t>
            </a:r>
            <a:endParaRPr lang="en-US" sz="2000">
              <a:latin typeface="Amazon Ember Regular"/>
            </a:endParaRPr>
          </a:p>
        </p:txBody>
      </p:sp>
      <p:graphicFrame>
        <p:nvGraphicFramePr>
          <p:cNvPr id="4" name="Table 3"/>
          <p:cNvGraphicFramePr>
            <a:graphicFrameLocks noGrp="1"/>
          </p:cNvGraphicFramePr>
          <p:nvPr>
            <p:extLst>
              <p:ext uri="{D42A27DB-BD31-4B8C-83A1-F6EECF244321}">
                <p14:modId xmlns:p14="http://schemas.microsoft.com/office/powerpoint/2010/main" val="3374691457"/>
              </p:ext>
            </p:extLst>
          </p:nvPr>
        </p:nvGraphicFramePr>
        <p:xfrm>
          <a:off x="1391441" y="1285155"/>
          <a:ext cx="6096000" cy="158377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40042747"/>
                    </a:ext>
                  </a:extLst>
                </a:gridCol>
                <a:gridCol w="3048000">
                  <a:extLst>
                    <a:ext uri="{9D8B030D-6E8A-4147-A177-3AD203B41FA5}">
                      <a16:colId xmlns:a16="http://schemas.microsoft.com/office/drawing/2014/main" val="621507205"/>
                    </a:ext>
                  </a:extLst>
                </a:gridCol>
              </a:tblGrid>
              <a:tr h="370840">
                <a:tc>
                  <a:txBody>
                    <a:bodyPr/>
                    <a:lstStyle/>
                    <a:p>
                      <a:pPr algn="ctr"/>
                      <a:r>
                        <a:rPr lang="es-AR" smtClean="0"/>
                        <a:t>OLAP</a:t>
                      </a:r>
                      <a:endParaRPr lang="en-US"/>
                    </a:p>
                  </a:txBody>
                  <a:tcPr/>
                </a:tc>
                <a:tc>
                  <a:txBody>
                    <a:bodyPr/>
                    <a:lstStyle/>
                    <a:p>
                      <a:pPr algn="ctr"/>
                      <a:r>
                        <a:rPr lang="es-AR" smtClean="0"/>
                        <a:t>OLTP</a:t>
                      </a:r>
                      <a:endParaRPr lang="en-US"/>
                    </a:p>
                  </a:txBody>
                  <a:tcPr/>
                </a:tc>
                <a:extLst>
                  <a:ext uri="{0D108BD9-81ED-4DB2-BD59-A6C34878D82A}">
                    <a16:rowId xmlns:a16="http://schemas.microsoft.com/office/drawing/2014/main" val="2048710593"/>
                  </a:ext>
                </a:extLst>
              </a:tr>
              <a:tr h="572855">
                <a:tc>
                  <a:txBody>
                    <a:bodyPr/>
                    <a:lstStyle/>
                    <a:p>
                      <a:r>
                        <a:rPr lang="es-AR" smtClean="0"/>
                        <a:t>Batched</a:t>
                      </a:r>
                      <a:r>
                        <a:rPr lang="es-AR" baseline="0" smtClean="0"/>
                        <a:t> write operations</a:t>
                      </a:r>
                      <a:endParaRPr lang="en-US"/>
                    </a:p>
                  </a:txBody>
                  <a:tcPr/>
                </a:tc>
                <a:tc>
                  <a:txBody>
                    <a:bodyPr/>
                    <a:lstStyle/>
                    <a:p>
                      <a:r>
                        <a:rPr lang="es-AR" smtClean="0"/>
                        <a:t>Continuous</a:t>
                      </a:r>
                      <a:r>
                        <a:rPr lang="es-AR" baseline="0" smtClean="0"/>
                        <a:t> write operations</a:t>
                      </a:r>
                      <a:endParaRPr lang="en-US"/>
                    </a:p>
                  </a:txBody>
                  <a:tcPr/>
                </a:tc>
                <a:extLst>
                  <a:ext uri="{0D108BD9-81ED-4DB2-BD59-A6C34878D82A}">
                    <a16:rowId xmlns:a16="http://schemas.microsoft.com/office/drawing/2014/main" val="3100992191"/>
                  </a:ext>
                </a:extLst>
              </a:tr>
              <a:tr h="370840">
                <a:tc>
                  <a:txBody>
                    <a:bodyPr/>
                    <a:lstStyle/>
                    <a:p>
                      <a:r>
                        <a:rPr lang="es-AR" smtClean="0"/>
                        <a:t>Read high volumes of data</a:t>
                      </a:r>
                      <a:endParaRPr lang="en-US"/>
                    </a:p>
                  </a:txBody>
                  <a:tcPr/>
                </a:tc>
                <a:tc>
                  <a:txBody>
                    <a:bodyPr/>
                    <a:lstStyle/>
                    <a:p>
                      <a:r>
                        <a:rPr lang="es-AR" smtClean="0"/>
                        <a:t>High volumes of small read</a:t>
                      </a:r>
                      <a:r>
                        <a:rPr lang="es-AR" baseline="0" smtClean="0"/>
                        <a:t> operations</a:t>
                      </a:r>
                      <a:endParaRPr lang="en-US"/>
                    </a:p>
                  </a:txBody>
                  <a:tcPr/>
                </a:tc>
                <a:extLst>
                  <a:ext uri="{0D108BD9-81ED-4DB2-BD59-A6C34878D82A}">
                    <a16:rowId xmlns:a16="http://schemas.microsoft.com/office/drawing/2014/main" val="3982069038"/>
                  </a:ext>
                </a:extLst>
              </a:tr>
            </a:tbl>
          </a:graphicData>
        </a:graphic>
      </p:graphicFrame>
    </p:spTree>
    <p:extLst>
      <p:ext uri="{BB962C8B-B14F-4D97-AF65-F5344CB8AC3E}">
        <p14:creationId xmlns:p14="http://schemas.microsoft.com/office/powerpoint/2010/main" val="2167943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Deciding Sort Keys</a:t>
            </a:r>
            <a:endParaRPr lang="en-US">
              <a:solidFill>
                <a:schemeClr val="tx1">
                  <a:lumMod val="50000"/>
                </a:schemeClr>
              </a:solidFill>
            </a:endParaRPr>
          </a:p>
        </p:txBody>
      </p:sp>
      <p:pic>
        <p:nvPicPr>
          <p:cNvPr id="3074" name="Picture 2" descr="o_redshift_tables_3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88" y="660677"/>
            <a:ext cx="6779105" cy="434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903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Column’s Compression Type</a:t>
            </a:r>
            <a:endParaRPr lang="pt-BR" dirty="0">
              <a:solidFill>
                <a:schemeClr val="tx1">
                  <a:lumMod val="50000"/>
                </a:schemeClr>
              </a:solidFill>
            </a:endParaRPr>
          </a:p>
        </p:txBody>
      </p:sp>
      <p:sp>
        <p:nvSpPr>
          <p:cNvPr id="3" name="Content Placeholder 2"/>
          <p:cNvSpPr>
            <a:spLocks noGrp="1"/>
          </p:cNvSpPr>
          <p:nvPr>
            <p:ph idx="1"/>
          </p:nvPr>
        </p:nvSpPr>
        <p:spPr>
          <a:xfrm>
            <a:off x="340592" y="1009332"/>
            <a:ext cx="8205304" cy="3939858"/>
          </a:xfrm>
        </p:spPr>
        <p:txBody>
          <a:bodyPr>
            <a:normAutofit fontScale="77500" lnSpcReduction="20000"/>
          </a:bodyPr>
          <a:lstStyle/>
          <a:p>
            <a:pPr marL="342900" indent="-342900">
              <a:buFont typeface="Arial" charset="0"/>
              <a:buChar char="•"/>
            </a:pPr>
            <a:r>
              <a:rPr lang="en-US"/>
              <a:t>You can apply a compression type, or </a:t>
            </a:r>
            <a:r>
              <a:rPr lang="en-US" i="1"/>
              <a:t>encoding</a:t>
            </a:r>
            <a:r>
              <a:rPr lang="en-US"/>
              <a:t>, to the columns in a </a:t>
            </a:r>
            <a:r>
              <a:rPr lang="en-US" smtClean="0"/>
              <a:t>table</a:t>
            </a:r>
          </a:p>
          <a:p>
            <a:pPr marL="1085850" lvl="1" indent="-342900">
              <a:buFont typeface="Arial" charset="0"/>
              <a:buChar char="•"/>
            </a:pPr>
            <a:r>
              <a:rPr lang="en-US" smtClean="0"/>
              <a:t>manually </a:t>
            </a:r>
            <a:r>
              <a:rPr lang="en-US"/>
              <a:t>when you create the table, </a:t>
            </a:r>
            <a:r>
              <a:rPr lang="en-US" smtClean="0"/>
              <a:t>or</a:t>
            </a:r>
          </a:p>
          <a:p>
            <a:pPr marL="1085850" lvl="1" indent="-342900">
              <a:buFont typeface="Arial" charset="0"/>
              <a:buChar char="•"/>
            </a:pPr>
            <a:r>
              <a:rPr lang="en-US" smtClean="0"/>
              <a:t>you </a:t>
            </a:r>
            <a:r>
              <a:rPr lang="en-US"/>
              <a:t>can use the COPY command to analyze and apply compression </a:t>
            </a:r>
            <a:r>
              <a:rPr lang="en-US" smtClean="0"/>
              <a:t>automatically &lt;= </a:t>
            </a:r>
            <a:r>
              <a:rPr lang="en-US" b="1" i="1"/>
              <a:t>strongly </a:t>
            </a:r>
            <a:r>
              <a:rPr lang="en-US" b="1" i="1" smtClean="0"/>
              <a:t>recommended</a:t>
            </a:r>
          </a:p>
          <a:p>
            <a:pPr marL="1085850" lvl="1" indent="-342900">
              <a:buFont typeface="Arial" charset="0"/>
              <a:buChar char="•"/>
            </a:pPr>
            <a:endParaRPr lang="en-US" i="1" smtClean="0"/>
          </a:p>
          <a:p>
            <a:pPr marL="342900" indent="-342900">
              <a:buFont typeface="Arial" panose="020B0604020202020204" pitchFamily="34" charset="0"/>
              <a:buChar char="•"/>
            </a:pPr>
            <a:r>
              <a:rPr lang="es-AR" smtClean="0">
                <a:solidFill>
                  <a:schemeClr val="tx1">
                    <a:lumMod val="50000"/>
                  </a:schemeClr>
                </a:solidFill>
              </a:rPr>
              <a:t>Encoding types</a:t>
            </a:r>
            <a:endParaRPr lang="es-AR">
              <a:solidFill>
                <a:schemeClr val="tx1">
                  <a:lumMod val="50000"/>
                </a:schemeClr>
              </a:solidFill>
            </a:endParaRPr>
          </a:p>
          <a:p>
            <a:pPr marL="1085850" lvl="1" indent="-342900">
              <a:buFont typeface="Arial" panose="020B0604020202020204" pitchFamily="34" charset="0"/>
              <a:buChar char="•"/>
            </a:pPr>
            <a:r>
              <a:rPr lang="es-AR">
                <a:solidFill>
                  <a:schemeClr val="tx1">
                    <a:lumMod val="50000"/>
                  </a:schemeClr>
                </a:solidFill>
              </a:rPr>
              <a:t>Raw Encoding</a:t>
            </a:r>
          </a:p>
          <a:p>
            <a:pPr marL="1085850" lvl="1" indent="-342900">
              <a:buFont typeface="Arial" panose="020B0604020202020204" pitchFamily="34" charset="0"/>
              <a:buChar char="•"/>
            </a:pPr>
            <a:r>
              <a:rPr lang="es-AR">
                <a:solidFill>
                  <a:schemeClr val="tx1">
                    <a:lumMod val="50000"/>
                  </a:schemeClr>
                </a:solidFill>
              </a:rPr>
              <a:t>Byte-Dictionary Encoding</a:t>
            </a:r>
          </a:p>
          <a:p>
            <a:pPr marL="1085850" lvl="1" indent="-342900">
              <a:buFont typeface="Arial" panose="020B0604020202020204" pitchFamily="34" charset="0"/>
              <a:buChar char="•"/>
            </a:pPr>
            <a:r>
              <a:rPr lang="es-AR">
                <a:solidFill>
                  <a:schemeClr val="tx1">
                    <a:lumMod val="50000"/>
                  </a:schemeClr>
                </a:solidFill>
              </a:rPr>
              <a:t>Delta Encoding</a:t>
            </a:r>
          </a:p>
          <a:p>
            <a:pPr marL="1085850" lvl="1" indent="-342900">
              <a:buFont typeface="Arial" panose="020B0604020202020204" pitchFamily="34" charset="0"/>
              <a:buChar char="•"/>
            </a:pPr>
            <a:r>
              <a:rPr lang="es-AR">
                <a:solidFill>
                  <a:schemeClr val="tx1">
                    <a:lumMod val="50000"/>
                  </a:schemeClr>
                </a:solidFill>
              </a:rPr>
              <a:t>LZO Encoding</a:t>
            </a:r>
          </a:p>
          <a:p>
            <a:pPr marL="1085850" lvl="1" indent="-342900">
              <a:buFont typeface="Arial" panose="020B0604020202020204" pitchFamily="34" charset="0"/>
              <a:buChar char="•"/>
            </a:pPr>
            <a:r>
              <a:rPr lang="es-AR">
                <a:solidFill>
                  <a:schemeClr val="tx1">
                    <a:lumMod val="50000"/>
                  </a:schemeClr>
                </a:solidFill>
              </a:rPr>
              <a:t>Mostly Encoding</a:t>
            </a:r>
          </a:p>
          <a:p>
            <a:pPr marL="1085850" lvl="1" indent="-342900">
              <a:buFont typeface="Arial" panose="020B0604020202020204" pitchFamily="34" charset="0"/>
              <a:buChar char="•"/>
            </a:pPr>
            <a:r>
              <a:rPr lang="es-AR">
                <a:solidFill>
                  <a:schemeClr val="tx1">
                    <a:lumMod val="50000"/>
                  </a:schemeClr>
                </a:solidFill>
              </a:rPr>
              <a:t>Runlength Encoding</a:t>
            </a:r>
          </a:p>
          <a:p>
            <a:pPr marL="1085850" lvl="1" indent="-342900">
              <a:buFont typeface="Arial" panose="020B0604020202020204" pitchFamily="34" charset="0"/>
              <a:buChar char="•"/>
            </a:pPr>
            <a:r>
              <a:rPr lang="es-AR">
                <a:solidFill>
                  <a:schemeClr val="tx1">
                    <a:lumMod val="50000"/>
                  </a:schemeClr>
                </a:solidFill>
              </a:rPr>
              <a:t>Text255 and Text32k Encodings</a:t>
            </a:r>
          </a:p>
          <a:p>
            <a:pPr marL="1085850" lvl="1" indent="-342900">
              <a:buFont typeface="Arial" panose="020B0604020202020204" pitchFamily="34" charset="0"/>
              <a:buChar char="•"/>
            </a:pPr>
            <a:r>
              <a:rPr lang="es-AR">
                <a:solidFill>
                  <a:schemeClr val="tx1">
                    <a:lumMod val="50000"/>
                  </a:schemeClr>
                </a:solidFill>
              </a:rPr>
              <a:t>Zstandard Encoding</a:t>
            </a:r>
          </a:p>
        </p:txBody>
      </p:sp>
    </p:spTree>
    <p:extLst>
      <p:ext uri="{BB962C8B-B14F-4D97-AF65-F5344CB8AC3E}">
        <p14:creationId xmlns:p14="http://schemas.microsoft.com/office/powerpoint/2010/main" val="349981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Constraints Definition</a:t>
            </a:r>
            <a:endParaRPr lang="pt-BR" dirty="0">
              <a:solidFill>
                <a:schemeClr val="tx1">
                  <a:lumMod val="50000"/>
                </a:schemeClr>
              </a:solidFill>
            </a:endParaRPr>
          </a:p>
        </p:txBody>
      </p:sp>
      <p:sp>
        <p:nvSpPr>
          <p:cNvPr id="3" name="Content Placeholder 2"/>
          <p:cNvSpPr>
            <a:spLocks noGrp="1"/>
          </p:cNvSpPr>
          <p:nvPr>
            <p:ph idx="1"/>
          </p:nvPr>
        </p:nvSpPr>
        <p:spPr/>
        <p:txBody>
          <a:bodyPr>
            <a:normAutofit/>
          </a:bodyPr>
          <a:lstStyle/>
          <a:p>
            <a:r>
              <a:rPr lang="en-US" sz="1800"/>
              <a:t>Uniqueness, primary key, and foreign key constraints are informational </a:t>
            </a:r>
            <a:r>
              <a:rPr lang="en-US" sz="1800" smtClean="0"/>
              <a:t>only, not enforced by Amazon Redshift.</a:t>
            </a:r>
          </a:p>
          <a:p>
            <a:endParaRPr lang="es-AR" sz="1800">
              <a:solidFill>
                <a:schemeClr val="tx1">
                  <a:lumMod val="50000"/>
                </a:schemeClr>
              </a:solidFill>
            </a:endParaRPr>
          </a:p>
          <a:p>
            <a:r>
              <a:rPr lang="en-US" sz="1800" smtClean="0"/>
              <a:t>Nonetheless</a:t>
            </a:r>
          </a:p>
          <a:p>
            <a:pPr marL="285750" indent="-285750">
              <a:buFont typeface="Arial" panose="020B0604020202020204" pitchFamily="34" charset="0"/>
              <a:buChar char="•"/>
            </a:pPr>
            <a:r>
              <a:rPr lang="en-US" sz="1800" smtClean="0"/>
              <a:t>primary </a:t>
            </a:r>
            <a:r>
              <a:rPr lang="en-US" sz="1800"/>
              <a:t>keys and foreign keys are used as </a:t>
            </a:r>
            <a:r>
              <a:rPr lang="en-US" sz="1800" i="1"/>
              <a:t>planning </a:t>
            </a:r>
            <a:r>
              <a:rPr lang="en-US" sz="1800" i="1" smtClean="0"/>
              <a:t>hints</a:t>
            </a:r>
          </a:p>
          <a:p>
            <a:pPr marL="285750" indent="-285750">
              <a:buFont typeface="Arial" panose="020B0604020202020204" pitchFamily="34" charset="0"/>
              <a:buChar char="•"/>
            </a:pPr>
            <a:r>
              <a:rPr lang="en-US" sz="1800" smtClean="0"/>
              <a:t>they </a:t>
            </a:r>
            <a:r>
              <a:rPr lang="en-US" sz="1800"/>
              <a:t>should be declared if your ETL process or some other process in your application enforces their integrity.</a:t>
            </a:r>
            <a:endParaRPr lang="en-US" sz="1800" dirty="0" smtClean="0">
              <a:solidFill>
                <a:schemeClr val="tx1">
                  <a:lumMod val="50000"/>
                </a:schemeClr>
              </a:solidFill>
            </a:endParaRPr>
          </a:p>
        </p:txBody>
      </p:sp>
    </p:spTree>
    <p:extLst>
      <p:ext uri="{BB962C8B-B14F-4D97-AF65-F5344CB8AC3E}">
        <p14:creationId xmlns:p14="http://schemas.microsoft.com/office/powerpoint/2010/main" val="3364725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Design Analysis</a:t>
            </a:r>
            <a:endParaRPr lang="pt-BR" dirty="0">
              <a:solidFill>
                <a:schemeClr val="tx1">
                  <a:lumMod val="50000"/>
                </a:schemeClr>
              </a:solidFill>
            </a:endParaRPr>
          </a:p>
        </p:txBody>
      </p:sp>
      <p:sp>
        <p:nvSpPr>
          <p:cNvPr id="3" name="Content Placeholder 2"/>
          <p:cNvSpPr>
            <a:spLocks noGrp="1"/>
          </p:cNvSpPr>
          <p:nvPr>
            <p:ph idx="1"/>
          </p:nvPr>
        </p:nvSpPr>
        <p:spPr>
          <a:xfrm>
            <a:off x="340592" y="712152"/>
            <a:ext cx="8205304" cy="3553926"/>
          </a:xfrm>
        </p:spPr>
        <p:txBody>
          <a:bodyPr>
            <a:normAutofit/>
          </a:bodyPr>
          <a:lstStyle/>
          <a:p>
            <a:r>
              <a:rPr lang="en-US">
                <a:solidFill>
                  <a:schemeClr val="tx1">
                    <a:lumMod val="50000"/>
                  </a:schemeClr>
                </a:solidFill>
                <a:hlinkClick r:id="rId3"/>
              </a:rPr>
              <a:t>https://</a:t>
            </a:r>
            <a:r>
              <a:rPr lang="en-US" smtClean="0">
                <a:solidFill>
                  <a:schemeClr val="tx1">
                    <a:lumMod val="50000"/>
                  </a:schemeClr>
                </a:solidFill>
                <a:hlinkClick r:id="rId3"/>
              </a:rPr>
              <a:t>docs.aws.amazon.com/redshift/latest/dg/c_analyzing-table-design.html</a:t>
            </a:r>
            <a:endParaRPr lang="en-US" smtClean="0">
              <a:solidFill>
                <a:schemeClr val="tx1">
                  <a:lumMod val="50000"/>
                </a:schemeClr>
              </a:solidFill>
            </a:endParaRPr>
          </a:p>
          <a:p>
            <a:endParaRPr lang="es-AR" dirty="0">
              <a:solidFill>
                <a:schemeClr val="tx1">
                  <a:lumMod val="50000"/>
                </a:schemeClr>
              </a:solidFill>
            </a:endParaRPr>
          </a:p>
        </p:txBody>
      </p:sp>
      <p:pic>
        <p:nvPicPr>
          <p:cNvPr id="5" name="Picture 4"/>
          <p:cNvPicPr>
            <a:picLocks noChangeAspect="1"/>
          </p:cNvPicPr>
          <p:nvPr/>
        </p:nvPicPr>
        <p:blipFill>
          <a:blip r:embed="rId4"/>
          <a:stretch>
            <a:fillRect/>
          </a:stretch>
        </p:blipFill>
        <p:spPr>
          <a:xfrm>
            <a:off x="436245" y="2046922"/>
            <a:ext cx="5734050" cy="2695575"/>
          </a:xfrm>
          <a:prstGeom prst="rect">
            <a:avLst/>
          </a:prstGeom>
        </p:spPr>
      </p:pic>
      <p:sp>
        <p:nvSpPr>
          <p:cNvPr id="6" name="Content Placeholder 2"/>
          <p:cNvSpPr txBox="1">
            <a:spLocks/>
          </p:cNvSpPr>
          <p:nvPr/>
        </p:nvSpPr>
        <p:spPr>
          <a:xfrm>
            <a:off x="6448828" y="1333182"/>
            <a:ext cx="2432348" cy="3553926"/>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smtClean="0"/>
          </a:p>
          <a:p>
            <a:endParaRPr lang="en-US" sz="1400"/>
          </a:p>
          <a:p>
            <a:endParaRPr lang="en-US" sz="1400" smtClean="0"/>
          </a:p>
          <a:p>
            <a:endParaRPr lang="en-US" sz="1400"/>
          </a:p>
          <a:p>
            <a:r>
              <a:rPr lang="en-US" sz="1400" smtClean="0"/>
              <a:t>ratio_skew_across_slices</a:t>
            </a:r>
          </a:p>
          <a:p>
            <a:r>
              <a:rPr lang="en-US" sz="1400" smtClean="0"/>
              <a:t>=&gt; small is good</a:t>
            </a:r>
          </a:p>
          <a:p>
            <a:endParaRPr lang="es-AR" sz="1400"/>
          </a:p>
          <a:p>
            <a:r>
              <a:rPr lang="en-US" sz="1400" smtClean="0"/>
              <a:t>pct_slices_populated</a:t>
            </a:r>
          </a:p>
          <a:p>
            <a:r>
              <a:rPr lang="en-US" sz="1400" smtClean="0"/>
              <a:t>=&gt; large is good</a:t>
            </a:r>
          </a:p>
          <a:p>
            <a:endParaRPr lang="es-AR" sz="1400">
              <a:solidFill>
                <a:schemeClr val="tx1">
                  <a:lumMod val="50000"/>
                </a:schemeClr>
              </a:solidFill>
            </a:endParaRPr>
          </a:p>
          <a:p>
            <a:r>
              <a:rPr lang="es-AR" sz="1400" smtClean="0">
                <a:solidFill>
                  <a:schemeClr val="tx1">
                    <a:lumMod val="50000"/>
                  </a:schemeClr>
                </a:solidFill>
              </a:rPr>
              <a:t>	</a:t>
            </a:r>
            <a:endParaRPr lang="es-AR" sz="1400">
              <a:solidFill>
                <a:schemeClr val="tx1">
                  <a:lumMod val="50000"/>
                </a:schemeClr>
              </a:solidFill>
            </a:endParaRPr>
          </a:p>
        </p:txBody>
      </p:sp>
    </p:spTree>
    <p:extLst>
      <p:ext uri="{BB962C8B-B14F-4D97-AF65-F5344CB8AC3E}">
        <p14:creationId xmlns:p14="http://schemas.microsoft.com/office/powerpoint/2010/main" val="2913867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Tuning Baseline</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08031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200" smtClean="0">
                <a:solidFill>
                  <a:schemeClr val="tx1">
                    <a:lumMod val="50000"/>
                  </a:schemeClr>
                </a:solidFill>
              </a:rPr>
              <a:t>Redshift Spectrum</a:t>
            </a:r>
            <a:endParaRPr lang="en-US" sz="3200" dirty="0" smtClean="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0203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522514" y="2635594"/>
            <a:ext cx="1981076" cy="340940"/>
          </a:xfrm>
          <a:ln>
            <a:solidFill>
              <a:schemeClr val="bg1"/>
            </a:solidFill>
          </a:ln>
        </p:spPr>
        <p:txBody>
          <a:bodyPr/>
          <a:lstStyle/>
          <a:p>
            <a:r>
              <a:rPr lang="en-US" b="1" dirty="0" smtClean="0">
                <a:solidFill>
                  <a:schemeClr val="tx1">
                    <a:lumMod val="50000"/>
                  </a:schemeClr>
                </a:solidFill>
              </a:rPr>
              <a:t>Fast @ </a:t>
            </a:r>
            <a:r>
              <a:rPr lang="en-US" b="1" dirty="0" err="1" smtClean="0">
                <a:solidFill>
                  <a:schemeClr val="tx1">
                    <a:lumMod val="50000"/>
                  </a:schemeClr>
                </a:solidFill>
              </a:rPr>
              <a:t>exabyte</a:t>
            </a:r>
            <a:r>
              <a:rPr lang="en-US" b="1" dirty="0" smtClean="0">
                <a:solidFill>
                  <a:schemeClr val="tx1">
                    <a:lumMod val="50000"/>
                  </a:schemeClr>
                </a:solidFill>
              </a:rPr>
              <a:t> scale</a:t>
            </a:r>
            <a:endParaRPr lang="en-US" b="1" dirty="0">
              <a:solidFill>
                <a:schemeClr val="tx1">
                  <a:lumMod val="50000"/>
                </a:schemeClr>
              </a:solidFill>
            </a:endParaRPr>
          </a:p>
        </p:txBody>
      </p:sp>
      <p:sp>
        <p:nvSpPr>
          <p:cNvPr id="4" name="Text Placeholder 3"/>
          <p:cNvSpPr>
            <a:spLocks noGrp="1"/>
          </p:cNvSpPr>
          <p:nvPr>
            <p:ph type="body" sz="half" idx="11"/>
          </p:nvPr>
        </p:nvSpPr>
        <p:spPr>
          <a:xfrm>
            <a:off x="3408618" y="2635594"/>
            <a:ext cx="2327163" cy="340940"/>
          </a:xfrm>
        </p:spPr>
        <p:txBody>
          <a:bodyPr/>
          <a:lstStyle/>
          <a:p>
            <a:r>
              <a:rPr lang="en-US" b="1" dirty="0">
                <a:solidFill>
                  <a:schemeClr val="tx1">
                    <a:lumMod val="50000"/>
                  </a:schemeClr>
                </a:solidFill>
              </a:rPr>
              <a:t>Elastic &amp; highly available</a:t>
            </a:r>
          </a:p>
        </p:txBody>
      </p:sp>
      <p:sp>
        <p:nvSpPr>
          <p:cNvPr id="5" name="Text Placeholder 4"/>
          <p:cNvSpPr>
            <a:spLocks noGrp="1"/>
          </p:cNvSpPr>
          <p:nvPr>
            <p:ph type="body" sz="half" idx="13"/>
          </p:nvPr>
        </p:nvSpPr>
        <p:spPr>
          <a:xfrm>
            <a:off x="6321549" y="2635594"/>
            <a:ext cx="2459856" cy="340940"/>
          </a:xfrm>
        </p:spPr>
        <p:txBody>
          <a:bodyPr/>
          <a:lstStyle/>
          <a:p>
            <a:r>
              <a:rPr lang="en-US" b="1" dirty="0">
                <a:solidFill>
                  <a:schemeClr val="tx1">
                    <a:lumMod val="50000"/>
                  </a:schemeClr>
                </a:solidFill>
              </a:rPr>
              <a:t>On-demand, pay-per-query</a:t>
            </a:r>
          </a:p>
          <a:p>
            <a:endParaRPr lang="en-US" dirty="0"/>
          </a:p>
        </p:txBody>
      </p:sp>
      <p:sp>
        <p:nvSpPr>
          <p:cNvPr id="6" name="Text Placeholder 5"/>
          <p:cNvSpPr>
            <a:spLocks noGrp="1"/>
          </p:cNvSpPr>
          <p:nvPr>
            <p:ph type="body" sz="half" idx="15"/>
          </p:nvPr>
        </p:nvSpPr>
        <p:spPr>
          <a:xfrm>
            <a:off x="339932" y="4052065"/>
            <a:ext cx="2427019" cy="614938"/>
          </a:xfrm>
        </p:spPr>
        <p:txBody>
          <a:bodyPr/>
          <a:lstStyle/>
          <a:p>
            <a:r>
              <a:rPr lang="en-US" b="1" dirty="0">
                <a:solidFill>
                  <a:schemeClr val="tx1">
                    <a:lumMod val="50000"/>
                  </a:schemeClr>
                </a:solidFill>
              </a:rPr>
              <a:t>High concurrency: Multiple clusters access same data</a:t>
            </a:r>
          </a:p>
        </p:txBody>
      </p:sp>
      <p:sp>
        <p:nvSpPr>
          <p:cNvPr id="7" name="Text Placeholder 6"/>
          <p:cNvSpPr>
            <a:spLocks noGrp="1"/>
          </p:cNvSpPr>
          <p:nvPr>
            <p:ph type="body" sz="half" idx="17"/>
          </p:nvPr>
        </p:nvSpPr>
        <p:spPr>
          <a:xfrm>
            <a:off x="3322032" y="4052065"/>
            <a:ext cx="2316347" cy="340940"/>
          </a:xfrm>
        </p:spPr>
        <p:txBody>
          <a:bodyPr/>
          <a:lstStyle/>
          <a:p>
            <a:r>
              <a:rPr lang="en-US" b="1" dirty="0">
                <a:solidFill>
                  <a:schemeClr val="tx1">
                    <a:lumMod val="50000"/>
                  </a:schemeClr>
                </a:solidFill>
              </a:rPr>
              <a:t>No ETL: Query data in-place using open file formats</a:t>
            </a:r>
          </a:p>
        </p:txBody>
      </p:sp>
      <p:sp>
        <p:nvSpPr>
          <p:cNvPr id="8" name="Text Placeholder 7"/>
          <p:cNvSpPr>
            <a:spLocks noGrp="1"/>
          </p:cNvSpPr>
          <p:nvPr>
            <p:ph type="body" sz="half" idx="19"/>
          </p:nvPr>
        </p:nvSpPr>
        <p:spPr>
          <a:xfrm>
            <a:off x="6321548" y="4052065"/>
            <a:ext cx="2525957" cy="340940"/>
          </a:xfrm>
        </p:spPr>
        <p:txBody>
          <a:bodyPr/>
          <a:lstStyle/>
          <a:p>
            <a:r>
              <a:rPr lang="en-US" b="1" dirty="0">
                <a:solidFill>
                  <a:schemeClr val="tx1">
                    <a:lumMod val="50000"/>
                  </a:schemeClr>
                </a:solidFill>
              </a:rPr>
              <a:t>Full Amazon Redshift </a:t>
            </a:r>
            <a:br>
              <a:rPr lang="en-US" b="1" dirty="0">
                <a:solidFill>
                  <a:schemeClr val="tx1">
                    <a:lumMod val="50000"/>
                  </a:schemeClr>
                </a:solidFill>
              </a:rPr>
            </a:br>
            <a:r>
              <a:rPr lang="en-US" b="1" dirty="0">
                <a:solidFill>
                  <a:schemeClr val="tx1">
                    <a:lumMod val="50000"/>
                  </a:schemeClr>
                </a:solidFill>
              </a:rPr>
              <a:t>SQL support </a:t>
            </a:r>
          </a:p>
          <a:p>
            <a:endParaRPr lang="en-US" dirty="0"/>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893" y="1527443"/>
            <a:ext cx="1301266" cy="1301266"/>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10" y="1648691"/>
            <a:ext cx="1015710" cy="10157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3548" y="1459468"/>
            <a:ext cx="1282433" cy="128243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6569" y="3147887"/>
            <a:ext cx="934917" cy="934917"/>
          </a:xfrm>
          <a:prstGeom prst="rect">
            <a:avLst/>
          </a:prstGeom>
        </p:spPr>
      </p:pic>
      <p:sp>
        <p:nvSpPr>
          <p:cNvPr id="10" name="TextBox 9"/>
          <p:cNvSpPr txBox="1"/>
          <p:nvPr/>
        </p:nvSpPr>
        <p:spPr>
          <a:xfrm>
            <a:off x="4295959" y="3543333"/>
            <a:ext cx="417608" cy="307777"/>
          </a:xfrm>
          <a:prstGeom prst="rect">
            <a:avLst/>
          </a:prstGeom>
          <a:noFill/>
        </p:spPr>
        <p:txBody>
          <a:bodyPr wrap="square" rtlCol="0">
            <a:spAutoFit/>
          </a:bodyPr>
          <a:lstStyle/>
          <a:p>
            <a:r>
              <a:rPr lang="en-US" sz="1400" b="1" dirty="0"/>
              <a:t>S3</a:t>
            </a:r>
          </a:p>
        </p:txBody>
      </p:sp>
      <p:grpSp>
        <p:nvGrpSpPr>
          <p:cNvPr id="18" name="Group 17"/>
          <p:cNvGrpSpPr/>
          <p:nvPr/>
        </p:nvGrpSpPr>
        <p:grpSpPr>
          <a:xfrm>
            <a:off x="1120393" y="3193696"/>
            <a:ext cx="842347" cy="905965"/>
            <a:chOff x="5862517" y="2061288"/>
            <a:chExt cx="1513571" cy="1627881"/>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769" y="2226038"/>
              <a:ext cx="1231067" cy="1231067"/>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13238" y="2061288"/>
              <a:ext cx="544842" cy="599325"/>
            </a:xfrm>
            <a:prstGeom prst="rect">
              <a:avLst/>
            </a:prstGeom>
          </p:spPr>
        </p:pic>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69794" y="2061288"/>
              <a:ext cx="544842" cy="599325"/>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62517" y="3089843"/>
              <a:ext cx="544842" cy="599325"/>
            </a:xfrm>
            <a:prstGeom prst="rect">
              <a:avLst/>
            </a:prstGeom>
          </p:spPr>
        </p:pic>
        <p:pic>
          <p:nvPicPr>
            <p:cNvPr id="23" name="Picture 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31246" y="3089844"/>
              <a:ext cx="544842" cy="599325"/>
            </a:xfrm>
            <a:prstGeom prst="rect">
              <a:avLst/>
            </a:prstGeom>
          </p:spPr>
        </p:pic>
      </p:grpSp>
      <p:grpSp>
        <p:nvGrpSpPr>
          <p:cNvPr id="11" name="Group 10"/>
          <p:cNvGrpSpPr/>
          <p:nvPr/>
        </p:nvGrpSpPr>
        <p:grpSpPr>
          <a:xfrm>
            <a:off x="6751183" y="3273717"/>
            <a:ext cx="1666687" cy="1076245"/>
            <a:chOff x="7081549" y="3689149"/>
            <a:chExt cx="1666687" cy="1076245"/>
          </a:xfrm>
        </p:grpSpPr>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l="53449" t="33878" b="32296"/>
            <a:stretch/>
          </p:blipFill>
          <p:spPr>
            <a:xfrm>
              <a:off x="7534575" y="3689149"/>
              <a:ext cx="1213661" cy="881870"/>
            </a:xfrm>
            <a:prstGeom prst="rect">
              <a:avLst/>
            </a:prstGeom>
          </p:spPr>
        </p:pic>
        <p:grpSp>
          <p:nvGrpSpPr>
            <p:cNvPr id="25" name="Group 24"/>
            <p:cNvGrpSpPr/>
            <p:nvPr/>
          </p:nvGrpSpPr>
          <p:grpSpPr>
            <a:xfrm>
              <a:off x="7081549" y="3700121"/>
              <a:ext cx="1631144" cy="1065273"/>
              <a:chOff x="322497" y="133975"/>
              <a:chExt cx="7875709" cy="5143500"/>
            </a:xfrm>
          </p:grpSpPr>
          <p:pic>
            <p:nvPicPr>
              <p:cNvPr id="30" name="Picture 29"/>
              <p:cNvPicPr>
                <a:picLocks noChangeAspect="1"/>
              </p:cNvPicPr>
              <p:nvPr/>
            </p:nvPicPr>
            <p:blipFill rotWithShape="1">
              <a:blip r:embed="rId9">
                <a:extLst>
                  <a:ext uri="{28A0092B-C50C-407E-A947-70E740481C1C}">
                    <a14:useLocalDpi xmlns:a14="http://schemas.microsoft.com/office/drawing/2010/main" val="0"/>
                  </a:ext>
                </a:extLst>
              </a:blip>
              <a:srcRect r="42301"/>
              <a:stretch/>
            </p:blipFill>
            <p:spPr>
              <a:xfrm>
                <a:off x="322497" y="133975"/>
                <a:ext cx="2967741" cy="5143500"/>
              </a:xfrm>
              <a:prstGeom prst="rect">
                <a:avLst/>
              </a:prstGeom>
            </p:spPr>
          </p:pic>
          <p:sp>
            <p:nvSpPr>
              <p:cNvPr id="31" name="TextBox 30"/>
              <p:cNvSpPr txBox="1"/>
              <p:nvPr/>
            </p:nvSpPr>
            <p:spPr>
              <a:xfrm>
                <a:off x="3027388" y="1275269"/>
                <a:ext cx="5170818" cy="2823492"/>
              </a:xfrm>
              <a:prstGeom prst="rect">
                <a:avLst/>
              </a:prstGeom>
              <a:noFill/>
            </p:spPr>
            <p:txBody>
              <a:bodyPr wrap="square" rtlCol="0">
                <a:spAutoFit/>
              </a:bodyPr>
              <a:lstStyle/>
              <a:p>
                <a:r>
                  <a:rPr lang="en-US" sz="3200" dirty="0">
                    <a:solidFill>
                      <a:schemeClr val="accent1">
                        <a:lumMod val="75000"/>
                      </a:schemeClr>
                    </a:solidFill>
                  </a:rPr>
                  <a:t>SQL</a:t>
                </a:r>
                <a:endParaRPr lang="en-US" dirty="0">
                  <a:solidFill>
                    <a:schemeClr val="accent1">
                      <a:lumMod val="75000"/>
                    </a:schemeClr>
                  </a:solidFill>
                </a:endParaRPr>
              </a:p>
            </p:txBody>
          </p:sp>
        </p:grpSp>
      </p:grpSp>
      <p:sp>
        <p:nvSpPr>
          <p:cNvPr id="27" name="Title 1"/>
          <p:cNvSpPr txBox="1">
            <a:spLocks/>
          </p:cNvSpPr>
          <p:nvPr/>
        </p:nvSpPr>
        <p:spPr>
          <a:xfrm>
            <a:off x="336789" y="114936"/>
            <a:ext cx="8510716"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r>
              <a:rPr lang="en-US">
                <a:solidFill>
                  <a:schemeClr val="tx1">
                    <a:lumMod val="50000"/>
                  </a:schemeClr>
                </a:solidFill>
              </a:rPr>
              <a:t>A</a:t>
            </a:r>
            <a:r>
              <a:rPr lang="en-US" smtClean="0">
                <a:solidFill>
                  <a:schemeClr val="tx1">
                    <a:lumMod val="50000"/>
                  </a:schemeClr>
                </a:solidFill>
              </a:rPr>
              <a:t>mazon </a:t>
            </a:r>
            <a:r>
              <a:rPr lang="en-US" dirty="0">
                <a:solidFill>
                  <a:schemeClr val="tx1">
                    <a:lumMod val="50000"/>
                  </a:schemeClr>
                </a:solidFill>
              </a:rPr>
              <a:t>Redshift </a:t>
            </a:r>
            <a:r>
              <a:rPr lang="en-US" dirty="0" smtClean="0">
                <a:solidFill>
                  <a:schemeClr val="tx1">
                    <a:lumMod val="50000"/>
                  </a:schemeClr>
                </a:solidFill>
              </a:rPr>
              <a:t>Spectrum</a:t>
            </a:r>
            <a:br>
              <a:rPr lang="en-US" dirty="0" smtClean="0">
                <a:solidFill>
                  <a:schemeClr val="tx1">
                    <a:lumMod val="50000"/>
                  </a:schemeClr>
                </a:solidFill>
              </a:rPr>
            </a:br>
            <a:r>
              <a:rPr lang="en-US" sz="1100" dirty="0">
                <a:solidFill>
                  <a:schemeClr val="tx1">
                    <a:lumMod val="50000"/>
                  </a:schemeClr>
                </a:solidFill>
              </a:rPr>
              <a:t/>
            </a:r>
            <a:br>
              <a:rPr lang="en-US" sz="1100" dirty="0">
                <a:solidFill>
                  <a:schemeClr val="tx1">
                    <a:lumMod val="50000"/>
                  </a:schemeClr>
                </a:solidFill>
              </a:rPr>
            </a:br>
            <a:r>
              <a:rPr lang="en-US" sz="2200" dirty="0">
                <a:solidFill>
                  <a:schemeClr val="tx1">
                    <a:lumMod val="50000"/>
                  </a:schemeClr>
                </a:solidFill>
              </a:rPr>
              <a:t>Run SQL queries directly against data in S3 using thousands of nodes </a:t>
            </a:r>
          </a:p>
        </p:txBody>
      </p:sp>
    </p:spTree>
    <p:extLst>
      <p:ext uri="{BB962C8B-B14F-4D97-AF65-F5344CB8AC3E}">
        <p14:creationId xmlns:p14="http://schemas.microsoft.com/office/powerpoint/2010/main" val="11665036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1" name="Rectangle 5"/>
          <p:cNvSpPr>
            <a:spLocks noChangeArrowheads="1"/>
          </p:cNvSpPr>
          <p:nvPr/>
        </p:nvSpPr>
        <p:spPr bwMode="auto">
          <a:xfrm>
            <a:off x="1475186" y="1530264"/>
            <a:ext cx="2764631" cy="217753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2" name="Oval 6"/>
          <p:cNvSpPr>
            <a:spLocks noChangeArrowheads="1"/>
          </p:cNvSpPr>
          <p:nvPr/>
        </p:nvSpPr>
        <p:spPr bwMode="auto">
          <a:xfrm>
            <a:off x="1757364" y="169599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3" name="Oval 8"/>
          <p:cNvSpPr>
            <a:spLocks noChangeArrowheads="1"/>
          </p:cNvSpPr>
          <p:nvPr/>
        </p:nvSpPr>
        <p:spPr bwMode="auto">
          <a:xfrm>
            <a:off x="1894286" y="195436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4" name="Oval 9"/>
          <p:cNvSpPr>
            <a:spLocks noChangeArrowheads="1"/>
          </p:cNvSpPr>
          <p:nvPr/>
        </p:nvSpPr>
        <p:spPr bwMode="auto">
          <a:xfrm>
            <a:off x="2031207" y="177696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5" name="Oval 10"/>
          <p:cNvSpPr>
            <a:spLocks noChangeArrowheads="1"/>
          </p:cNvSpPr>
          <p:nvPr/>
        </p:nvSpPr>
        <p:spPr bwMode="auto">
          <a:xfrm>
            <a:off x="2168130" y="211390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6" name="Oval 11"/>
          <p:cNvSpPr>
            <a:spLocks noChangeArrowheads="1"/>
          </p:cNvSpPr>
          <p:nvPr/>
        </p:nvSpPr>
        <p:spPr bwMode="auto">
          <a:xfrm>
            <a:off x="2225280" y="191388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7" name="Oval 12"/>
          <p:cNvSpPr>
            <a:spLocks noChangeArrowheads="1"/>
          </p:cNvSpPr>
          <p:nvPr/>
        </p:nvSpPr>
        <p:spPr bwMode="auto">
          <a:xfrm>
            <a:off x="2362201" y="17293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8" name="Oval 13"/>
          <p:cNvSpPr>
            <a:spLocks noChangeArrowheads="1"/>
          </p:cNvSpPr>
          <p:nvPr/>
        </p:nvSpPr>
        <p:spPr bwMode="auto">
          <a:xfrm>
            <a:off x="2472930" y="19686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9" name="Oval 14"/>
          <p:cNvSpPr>
            <a:spLocks noChangeArrowheads="1"/>
          </p:cNvSpPr>
          <p:nvPr/>
        </p:nvSpPr>
        <p:spPr bwMode="auto">
          <a:xfrm>
            <a:off x="2609851" y="22270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0" name="Oval 15"/>
          <p:cNvSpPr>
            <a:spLocks noChangeArrowheads="1"/>
          </p:cNvSpPr>
          <p:nvPr/>
        </p:nvSpPr>
        <p:spPr bwMode="auto">
          <a:xfrm>
            <a:off x="2746773" y="204961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1" name="Oval 16"/>
          <p:cNvSpPr>
            <a:spLocks noChangeArrowheads="1"/>
          </p:cNvSpPr>
          <p:nvPr/>
        </p:nvSpPr>
        <p:spPr bwMode="auto">
          <a:xfrm>
            <a:off x="2883695" y="238656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2" name="Oval 17"/>
          <p:cNvSpPr>
            <a:spLocks noChangeArrowheads="1"/>
          </p:cNvSpPr>
          <p:nvPr/>
        </p:nvSpPr>
        <p:spPr bwMode="auto">
          <a:xfrm>
            <a:off x="2940845" y="21865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3" name="Oval 18"/>
          <p:cNvSpPr>
            <a:spLocks noChangeArrowheads="1"/>
          </p:cNvSpPr>
          <p:nvPr/>
        </p:nvSpPr>
        <p:spPr bwMode="auto">
          <a:xfrm>
            <a:off x="3077767" y="2001990"/>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4" name="Oval 19"/>
          <p:cNvSpPr>
            <a:spLocks noChangeArrowheads="1"/>
          </p:cNvSpPr>
          <p:nvPr/>
        </p:nvSpPr>
        <p:spPr bwMode="auto">
          <a:xfrm>
            <a:off x="1801417" y="227583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5" name="Oval 20"/>
          <p:cNvSpPr>
            <a:spLocks noChangeArrowheads="1"/>
          </p:cNvSpPr>
          <p:nvPr/>
        </p:nvSpPr>
        <p:spPr bwMode="auto">
          <a:xfrm>
            <a:off x="1938339" y="253419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6" name="Oval 21"/>
          <p:cNvSpPr>
            <a:spLocks noChangeArrowheads="1"/>
          </p:cNvSpPr>
          <p:nvPr/>
        </p:nvSpPr>
        <p:spPr bwMode="auto">
          <a:xfrm>
            <a:off x="2075261" y="23567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7" name="Oval 22"/>
          <p:cNvSpPr>
            <a:spLocks noChangeArrowheads="1"/>
          </p:cNvSpPr>
          <p:nvPr/>
        </p:nvSpPr>
        <p:spPr bwMode="auto">
          <a:xfrm>
            <a:off x="2212182" y="26937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8" name="Oval 23"/>
          <p:cNvSpPr>
            <a:spLocks noChangeArrowheads="1"/>
          </p:cNvSpPr>
          <p:nvPr/>
        </p:nvSpPr>
        <p:spPr bwMode="auto">
          <a:xfrm>
            <a:off x="2269332" y="24937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9" name="Oval 24"/>
          <p:cNvSpPr>
            <a:spLocks noChangeArrowheads="1"/>
          </p:cNvSpPr>
          <p:nvPr/>
        </p:nvSpPr>
        <p:spPr bwMode="auto">
          <a:xfrm>
            <a:off x="2406255" y="23091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0" name="Oval 25"/>
          <p:cNvSpPr>
            <a:spLocks noChangeArrowheads="1"/>
          </p:cNvSpPr>
          <p:nvPr/>
        </p:nvSpPr>
        <p:spPr bwMode="auto">
          <a:xfrm>
            <a:off x="2516982" y="254848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1" name="Oval 26"/>
          <p:cNvSpPr>
            <a:spLocks noChangeArrowheads="1"/>
          </p:cNvSpPr>
          <p:nvPr/>
        </p:nvSpPr>
        <p:spPr bwMode="auto">
          <a:xfrm>
            <a:off x="2653905" y="28068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2" name="Oval 27"/>
          <p:cNvSpPr>
            <a:spLocks noChangeArrowheads="1"/>
          </p:cNvSpPr>
          <p:nvPr/>
        </p:nvSpPr>
        <p:spPr bwMode="auto">
          <a:xfrm>
            <a:off x="2790826" y="262944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3" name="Oval 28"/>
          <p:cNvSpPr>
            <a:spLocks noChangeArrowheads="1"/>
          </p:cNvSpPr>
          <p:nvPr/>
        </p:nvSpPr>
        <p:spPr bwMode="auto">
          <a:xfrm>
            <a:off x="2927748" y="29663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4" name="Oval 29"/>
          <p:cNvSpPr>
            <a:spLocks noChangeArrowheads="1"/>
          </p:cNvSpPr>
          <p:nvPr/>
        </p:nvSpPr>
        <p:spPr bwMode="auto">
          <a:xfrm>
            <a:off x="2992042" y="27663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5" name="Oval 30"/>
          <p:cNvSpPr>
            <a:spLocks noChangeArrowheads="1"/>
          </p:cNvSpPr>
          <p:nvPr/>
        </p:nvSpPr>
        <p:spPr bwMode="auto">
          <a:xfrm>
            <a:off x="3157539" y="27318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6" name="Oval 31"/>
          <p:cNvSpPr>
            <a:spLocks noChangeArrowheads="1"/>
          </p:cNvSpPr>
          <p:nvPr/>
        </p:nvSpPr>
        <p:spPr bwMode="auto">
          <a:xfrm>
            <a:off x="1816895" y="281280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7" name="Oval 32"/>
          <p:cNvSpPr>
            <a:spLocks noChangeArrowheads="1"/>
          </p:cNvSpPr>
          <p:nvPr/>
        </p:nvSpPr>
        <p:spPr bwMode="auto">
          <a:xfrm>
            <a:off x="1953817" y="30711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8" name="Oval 33"/>
          <p:cNvSpPr>
            <a:spLocks noChangeArrowheads="1"/>
          </p:cNvSpPr>
          <p:nvPr/>
        </p:nvSpPr>
        <p:spPr bwMode="auto">
          <a:xfrm>
            <a:off x="2090739" y="289376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9" name="Oval 34"/>
          <p:cNvSpPr>
            <a:spLocks noChangeArrowheads="1"/>
          </p:cNvSpPr>
          <p:nvPr/>
        </p:nvSpPr>
        <p:spPr bwMode="auto">
          <a:xfrm>
            <a:off x="2227661" y="323071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0" name="Oval 35"/>
          <p:cNvSpPr>
            <a:spLocks noChangeArrowheads="1"/>
          </p:cNvSpPr>
          <p:nvPr/>
        </p:nvSpPr>
        <p:spPr bwMode="auto">
          <a:xfrm>
            <a:off x="2284811" y="3030690"/>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1" name="Oval 36"/>
          <p:cNvSpPr>
            <a:spLocks noChangeArrowheads="1"/>
          </p:cNvSpPr>
          <p:nvPr/>
        </p:nvSpPr>
        <p:spPr bwMode="auto">
          <a:xfrm>
            <a:off x="2421732" y="28461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2" name="Oval 37"/>
          <p:cNvSpPr>
            <a:spLocks noChangeArrowheads="1"/>
          </p:cNvSpPr>
          <p:nvPr/>
        </p:nvSpPr>
        <p:spPr bwMode="auto">
          <a:xfrm>
            <a:off x="2532461" y="308545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3" name="Oval 39"/>
          <p:cNvSpPr>
            <a:spLocks noChangeArrowheads="1"/>
          </p:cNvSpPr>
          <p:nvPr/>
        </p:nvSpPr>
        <p:spPr bwMode="auto">
          <a:xfrm>
            <a:off x="2806305" y="316642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4" name="Oval 41"/>
          <p:cNvSpPr>
            <a:spLocks noChangeArrowheads="1"/>
          </p:cNvSpPr>
          <p:nvPr/>
        </p:nvSpPr>
        <p:spPr bwMode="auto">
          <a:xfrm>
            <a:off x="3137298" y="31187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5" name="Oval 42"/>
          <p:cNvSpPr>
            <a:spLocks noChangeArrowheads="1"/>
          </p:cNvSpPr>
          <p:nvPr/>
        </p:nvSpPr>
        <p:spPr bwMode="auto">
          <a:xfrm>
            <a:off x="3383757" y="20722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6" name="Oval 43"/>
          <p:cNvSpPr>
            <a:spLocks noChangeArrowheads="1"/>
          </p:cNvSpPr>
          <p:nvPr/>
        </p:nvSpPr>
        <p:spPr bwMode="auto">
          <a:xfrm>
            <a:off x="3520680" y="240918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7" name="Oval 44"/>
          <p:cNvSpPr>
            <a:spLocks noChangeArrowheads="1"/>
          </p:cNvSpPr>
          <p:nvPr/>
        </p:nvSpPr>
        <p:spPr bwMode="auto">
          <a:xfrm>
            <a:off x="3577830" y="220915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8" name="Oval 45"/>
          <p:cNvSpPr>
            <a:spLocks noChangeArrowheads="1"/>
          </p:cNvSpPr>
          <p:nvPr/>
        </p:nvSpPr>
        <p:spPr bwMode="auto">
          <a:xfrm>
            <a:off x="3714751" y="202461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9" name="Oval 46"/>
          <p:cNvSpPr>
            <a:spLocks noChangeArrowheads="1"/>
          </p:cNvSpPr>
          <p:nvPr/>
        </p:nvSpPr>
        <p:spPr bwMode="auto">
          <a:xfrm>
            <a:off x="3290889" y="2829474"/>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0" name="Oval 47"/>
          <p:cNvSpPr>
            <a:spLocks noChangeArrowheads="1"/>
          </p:cNvSpPr>
          <p:nvPr/>
        </p:nvSpPr>
        <p:spPr bwMode="auto">
          <a:xfrm>
            <a:off x="3427811" y="26520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1" name="Oval 48"/>
          <p:cNvSpPr>
            <a:spLocks noChangeArrowheads="1"/>
          </p:cNvSpPr>
          <p:nvPr/>
        </p:nvSpPr>
        <p:spPr bwMode="auto">
          <a:xfrm>
            <a:off x="3564732" y="29890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2" name="Oval 49"/>
          <p:cNvSpPr>
            <a:spLocks noChangeArrowheads="1"/>
          </p:cNvSpPr>
          <p:nvPr/>
        </p:nvSpPr>
        <p:spPr bwMode="auto">
          <a:xfrm>
            <a:off x="3621882" y="278899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3" name="Oval 50"/>
          <p:cNvSpPr>
            <a:spLocks noChangeArrowheads="1"/>
          </p:cNvSpPr>
          <p:nvPr/>
        </p:nvSpPr>
        <p:spPr bwMode="auto">
          <a:xfrm>
            <a:off x="3758805" y="260444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4" name="Oval 51"/>
          <p:cNvSpPr>
            <a:spLocks noChangeArrowheads="1"/>
          </p:cNvSpPr>
          <p:nvPr/>
        </p:nvSpPr>
        <p:spPr bwMode="auto">
          <a:xfrm>
            <a:off x="2896792" y="184244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5" name="Oval 52"/>
          <p:cNvSpPr>
            <a:spLocks noChangeArrowheads="1"/>
          </p:cNvSpPr>
          <p:nvPr/>
        </p:nvSpPr>
        <p:spPr bwMode="auto">
          <a:xfrm>
            <a:off x="3033714" y="16650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6" name="Oval 53"/>
          <p:cNvSpPr>
            <a:spLocks noChangeArrowheads="1"/>
          </p:cNvSpPr>
          <p:nvPr/>
        </p:nvSpPr>
        <p:spPr bwMode="auto">
          <a:xfrm>
            <a:off x="3227786" y="180196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7" name="Oval 54"/>
          <p:cNvSpPr>
            <a:spLocks noChangeArrowheads="1"/>
          </p:cNvSpPr>
          <p:nvPr/>
        </p:nvSpPr>
        <p:spPr bwMode="auto">
          <a:xfrm>
            <a:off x="3364707" y="16174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8" name="Text Box 55"/>
          <p:cNvSpPr txBox="1">
            <a:spLocks noChangeArrowheads="1"/>
          </p:cNvSpPr>
          <p:nvPr/>
        </p:nvSpPr>
        <p:spPr bwMode="auto">
          <a:xfrm>
            <a:off x="1475186" y="3444074"/>
            <a:ext cx="278248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en-US" altLang="en-US" sz="1050" b="1" i="1" dirty="0">
                <a:solidFill>
                  <a:schemeClr val="tx1">
                    <a:lumMod val="50000"/>
                  </a:schemeClr>
                </a:solidFill>
                <a:ea typeface="MS PGothic" panose="020B0600070205080204" pitchFamily="34" charset="-128"/>
              </a:rPr>
              <a:t>Analyze Subsets of Data</a:t>
            </a:r>
          </a:p>
        </p:txBody>
      </p:sp>
      <p:sp>
        <p:nvSpPr>
          <p:cNvPr id="386100" name="Rectangle 7"/>
          <p:cNvSpPr>
            <a:spLocks noChangeArrowheads="1"/>
          </p:cNvSpPr>
          <p:nvPr/>
        </p:nvSpPr>
        <p:spPr bwMode="auto">
          <a:xfrm>
            <a:off x="2927748" y="2638973"/>
            <a:ext cx="628650" cy="442913"/>
          </a:xfrm>
          <a:prstGeom prst="rect">
            <a:avLst/>
          </a:prstGeom>
          <a:noFill/>
          <a:ln w="6350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2" name="Oval 57"/>
          <p:cNvSpPr>
            <a:spLocks noChangeArrowheads="1"/>
          </p:cNvSpPr>
          <p:nvPr/>
        </p:nvSpPr>
        <p:spPr bwMode="auto">
          <a:xfrm>
            <a:off x="3170636" y="22734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3" name="Rectangle 5"/>
          <p:cNvSpPr>
            <a:spLocks noChangeArrowheads="1"/>
          </p:cNvSpPr>
          <p:nvPr/>
        </p:nvSpPr>
        <p:spPr bwMode="auto">
          <a:xfrm>
            <a:off x="4813699" y="1530264"/>
            <a:ext cx="2764631" cy="217753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4" name="Oval 6"/>
          <p:cNvSpPr>
            <a:spLocks noChangeArrowheads="1"/>
          </p:cNvSpPr>
          <p:nvPr/>
        </p:nvSpPr>
        <p:spPr bwMode="auto">
          <a:xfrm>
            <a:off x="5085161" y="169599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5" name="Rectangle 7"/>
          <p:cNvSpPr>
            <a:spLocks noChangeArrowheads="1"/>
          </p:cNvSpPr>
          <p:nvPr/>
        </p:nvSpPr>
        <p:spPr bwMode="auto">
          <a:xfrm>
            <a:off x="5018486" y="1602380"/>
            <a:ext cx="2269331" cy="1747397"/>
          </a:xfrm>
          <a:prstGeom prst="rect">
            <a:avLst/>
          </a:prstGeom>
          <a:noFill/>
          <a:ln w="6350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6" name="Oval 8"/>
          <p:cNvSpPr>
            <a:spLocks noChangeArrowheads="1"/>
          </p:cNvSpPr>
          <p:nvPr/>
        </p:nvSpPr>
        <p:spPr bwMode="auto">
          <a:xfrm>
            <a:off x="5222082" y="195436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7" name="Oval 9"/>
          <p:cNvSpPr>
            <a:spLocks noChangeArrowheads="1"/>
          </p:cNvSpPr>
          <p:nvPr/>
        </p:nvSpPr>
        <p:spPr bwMode="auto">
          <a:xfrm>
            <a:off x="5359005" y="177696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8" name="Oval 10"/>
          <p:cNvSpPr>
            <a:spLocks noChangeArrowheads="1"/>
          </p:cNvSpPr>
          <p:nvPr/>
        </p:nvSpPr>
        <p:spPr bwMode="auto">
          <a:xfrm>
            <a:off x="5495926" y="211390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9" name="Oval 11"/>
          <p:cNvSpPr>
            <a:spLocks noChangeArrowheads="1"/>
          </p:cNvSpPr>
          <p:nvPr/>
        </p:nvSpPr>
        <p:spPr bwMode="auto">
          <a:xfrm>
            <a:off x="5553076" y="191388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0" name="Oval 12"/>
          <p:cNvSpPr>
            <a:spLocks noChangeArrowheads="1"/>
          </p:cNvSpPr>
          <p:nvPr/>
        </p:nvSpPr>
        <p:spPr bwMode="auto">
          <a:xfrm>
            <a:off x="5689998" y="17293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1" name="Oval 13"/>
          <p:cNvSpPr>
            <a:spLocks noChangeArrowheads="1"/>
          </p:cNvSpPr>
          <p:nvPr/>
        </p:nvSpPr>
        <p:spPr bwMode="auto">
          <a:xfrm>
            <a:off x="5800726" y="19686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2" name="Oval 14"/>
          <p:cNvSpPr>
            <a:spLocks noChangeArrowheads="1"/>
          </p:cNvSpPr>
          <p:nvPr/>
        </p:nvSpPr>
        <p:spPr bwMode="auto">
          <a:xfrm>
            <a:off x="5937648" y="22270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3" name="Oval 15"/>
          <p:cNvSpPr>
            <a:spLocks noChangeArrowheads="1"/>
          </p:cNvSpPr>
          <p:nvPr/>
        </p:nvSpPr>
        <p:spPr bwMode="auto">
          <a:xfrm>
            <a:off x="6074570" y="204961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4" name="Oval 16"/>
          <p:cNvSpPr>
            <a:spLocks noChangeArrowheads="1"/>
          </p:cNvSpPr>
          <p:nvPr/>
        </p:nvSpPr>
        <p:spPr bwMode="auto">
          <a:xfrm>
            <a:off x="6211492" y="238656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5" name="Oval 17"/>
          <p:cNvSpPr>
            <a:spLocks noChangeArrowheads="1"/>
          </p:cNvSpPr>
          <p:nvPr/>
        </p:nvSpPr>
        <p:spPr bwMode="auto">
          <a:xfrm>
            <a:off x="6268642" y="21865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6" name="Oval 18"/>
          <p:cNvSpPr>
            <a:spLocks noChangeArrowheads="1"/>
          </p:cNvSpPr>
          <p:nvPr/>
        </p:nvSpPr>
        <p:spPr bwMode="auto">
          <a:xfrm>
            <a:off x="6405564" y="2001990"/>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7" name="Oval 19"/>
          <p:cNvSpPr>
            <a:spLocks noChangeArrowheads="1"/>
          </p:cNvSpPr>
          <p:nvPr/>
        </p:nvSpPr>
        <p:spPr bwMode="auto">
          <a:xfrm>
            <a:off x="5129214" y="227583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8" name="Oval 20"/>
          <p:cNvSpPr>
            <a:spLocks noChangeArrowheads="1"/>
          </p:cNvSpPr>
          <p:nvPr/>
        </p:nvSpPr>
        <p:spPr bwMode="auto">
          <a:xfrm>
            <a:off x="5266136" y="253419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9" name="Oval 21"/>
          <p:cNvSpPr>
            <a:spLocks noChangeArrowheads="1"/>
          </p:cNvSpPr>
          <p:nvPr/>
        </p:nvSpPr>
        <p:spPr bwMode="auto">
          <a:xfrm>
            <a:off x="5403057" y="23567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0" name="Oval 22"/>
          <p:cNvSpPr>
            <a:spLocks noChangeArrowheads="1"/>
          </p:cNvSpPr>
          <p:nvPr/>
        </p:nvSpPr>
        <p:spPr bwMode="auto">
          <a:xfrm>
            <a:off x="5539980" y="26937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1" name="Oval 23"/>
          <p:cNvSpPr>
            <a:spLocks noChangeArrowheads="1"/>
          </p:cNvSpPr>
          <p:nvPr/>
        </p:nvSpPr>
        <p:spPr bwMode="auto">
          <a:xfrm>
            <a:off x="5597130" y="24937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2" name="Oval 24"/>
          <p:cNvSpPr>
            <a:spLocks noChangeArrowheads="1"/>
          </p:cNvSpPr>
          <p:nvPr/>
        </p:nvSpPr>
        <p:spPr bwMode="auto">
          <a:xfrm>
            <a:off x="5734051" y="23091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3" name="Oval 25"/>
          <p:cNvSpPr>
            <a:spLocks noChangeArrowheads="1"/>
          </p:cNvSpPr>
          <p:nvPr/>
        </p:nvSpPr>
        <p:spPr bwMode="auto">
          <a:xfrm>
            <a:off x="5844780" y="254848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4" name="Oval 26"/>
          <p:cNvSpPr>
            <a:spLocks noChangeArrowheads="1"/>
          </p:cNvSpPr>
          <p:nvPr/>
        </p:nvSpPr>
        <p:spPr bwMode="auto">
          <a:xfrm>
            <a:off x="5981701" y="28068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5" name="Oval 27"/>
          <p:cNvSpPr>
            <a:spLocks noChangeArrowheads="1"/>
          </p:cNvSpPr>
          <p:nvPr/>
        </p:nvSpPr>
        <p:spPr bwMode="auto">
          <a:xfrm>
            <a:off x="6118623" y="262944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6" name="Oval 28"/>
          <p:cNvSpPr>
            <a:spLocks noChangeArrowheads="1"/>
          </p:cNvSpPr>
          <p:nvPr/>
        </p:nvSpPr>
        <p:spPr bwMode="auto">
          <a:xfrm>
            <a:off x="6255545" y="29663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7" name="Oval 29"/>
          <p:cNvSpPr>
            <a:spLocks noChangeArrowheads="1"/>
          </p:cNvSpPr>
          <p:nvPr/>
        </p:nvSpPr>
        <p:spPr bwMode="auto">
          <a:xfrm>
            <a:off x="6319839" y="27663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8" name="Oval 30"/>
          <p:cNvSpPr>
            <a:spLocks noChangeArrowheads="1"/>
          </p:cNvSpPr>
          <p:nvPr/>
        </p:nvSpPr>
        <p:spPr bwMode="auto">
          <a:xfrm>
            <a:off x="6485336" y="27318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9" name="Oval 31"/>
          <p:cNvSpPr>
            <a:spLocks noChangeArrowheads="1"/>
          </p:cNvSpPr>
          <p:nvPr/>
        </p:nvSpPr>
        <p:spPr bwMode="auto">
          <a:xfrm>
            <a:off x="5144692" y="281280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0" name="Oval 32"/>
          <p:cNvSpPr>
            <a:spLocks noChangeArrowheads="1"/>
          </p:cNvSpPr>
          <p:nvPr/>
        </p:nvSpPr>
        <p:spPr bwMode="auto">
          <a:xfrm>
            <a:off x="5281614" y="30711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1" name="Oval 33"/>
          <p:cNvSpPr>
            <a:spLocks noChangeArrowheads="1"/>
          </p:cNvSpPr>
          <p:nvPr/>
        </p:nvSpPr>
        <p:spPr bwMode="auto">
          <a:xfrm>
            <a:off x="5418536" y="289376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2" name="Oval 34"/>
          <p:cNvSpPr>
            <a:spLocks noChangeArrowheads="1"/>
          </p:cNvSpPr>
          <p:nvPr/>
        </p:nvSpPr>
        <p:spPr bwMode="auto">
          <a:xfrm>
            <a:off x="5555457" y="323071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3" name="Oval 35"/>
          <p:cNvSpPr>
            <a:spLocks noChangeArrowheads="1"/>
          </p:cNvSpPr>
          <p:nvPr/>
        </p:nvSpPr>
        <p:spPr bwMode="auto">
          <a:xfrm>
            <a:off x="5612607" y="3030690"/>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4" name="Oval 36"/>
          <p:cNvSpPr>
            <a:spLocks noChangeArrowheads="1"/>
          </p:cNvSpPr>
          <p:nvPr/>
        </p:nvSpPr>
        <p:spPr bwMode="auto">
          <a:xfrm>
            <a:off x="5749530" y="28461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5" name="Oval 37"/>
          <p:cNvSpPr>
            <a:spLocks noChangeArrowheads="1"/>
          </p:cNvSpPr>
          <p:nvPr/>
        </p:nvSpPr>
        <p:spPr bwMode="auto">
          <a:xfrm>
            <a:off x="5860257" y="308545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6" name="Oval 39"/>
          <p:cNvSpPr>
            <a:spLocks noChangeArrowheads="1"/>
          </p:cNvSpPr>
          <p:nvPr/>
        </p:nvSpPr>
        <p:spPr bwMode="auto">
          <a:xfrm>
            <a:off x="6134101" y="316642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7" name="Oval 41"/>
          <p:cNvSpPr>
            <a:spLocks noChangeArrowheads="1"/>
          </p:cNvSpPr>
          <p:nvPr/>
        </p:nvSpPr>
        <p:spPr bwMode="auto">
          <a:xfrm>
            <a:off x="6465095" y="31187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8" name="Oval 42"/>
          <p:cNvSpPr>
            <a:spLocks noChangeArrowheads="1"/>
          </p:cNvSpPr>
          <p:nvPr/>
        </p:nvSpPr>
        <p:spPr bwMode="auto">
          <a:xfrm>
            <a:off x="6711555" y="20722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9" name="Oval 43"/>
          <p:cNvSpPr>
            <a:spLocks noChangeArrowheads="1"/>
          </p:cNvSpPr>
          <p:nvPr/>
        </p:nvSpPr>
        <p:spPr bwMode="auto">
          <a:xfrm>
            <a:off x="6848476" y="240918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0" name="Oval 44"/>
          <p:cNvSpPr>
            <a:spLocks noChangeArrowheads="1"/>
          </p:cNvSpPr>
          <p:nvPr/>
        </p:nvSpPr>
        <p:spPr bwMode="auto">
          <a:xfrm>
            <a:off x="6905626" y="220915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1" name="Oval 45"/>
          <p:cNvSpPr>
            <a:spLocks noChangeArrowheads="1"/>
          </p:cNvSpPr>
          <p:nvPr/>
        </p:nvSpPr>
        <p:spPr bwMode="auto">
          <a:xfrm>
            <a:off x="7042548" y="202461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2" name="Oval 46"/>
          <p:cNvSpPr>
            <a:spLocks noChangeArrowheads="1"/>
          </p:cNvSpPr>
          <p:nvPr/>
        </p:nvSpPr>
        <p:spPr bwMode="auto">
          <a:xfrm>
            <a:off x="6618686" y="2829474"/>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3" name="Oval 47"/>
          <p:cNvSpPr>
            <a:spLocks noChangeArrowheads="1"/>
          </p:cNvSpPr>
          <p:nvPr/>
        </p:nvSpPr>
        <p:spPr bwMode="auto">
          <a:xfrm>
            <a:off x="6755607" y="26520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4" name="Oval 48"/>
          <p:cNvSpPr>
            <a:spLocks noChangeArrowheads="1"/>
          </p:cNvSpPr>
          <p:nvPr/>
        </p:nvSpPr>
        <p:spPr bwMode="auto">
          <a:xfrm>
            <a:off x="6892530" y="29890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5" name="Oval 49"/>
          <p:cNvSpPr>
            <a:spLocks noChangeArrowheads="1"/>
          </p:cNvSpPr>
          <p:nvPr/>
        </p:nvSpPr>
        <p:spPr bwMode="auto">
          <a:xfrm>
            <a:off x="6949680" y="278899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6" name="Oval 50"/>
          <p:cNvSpPr>
            <a:spLocks noChangeArrowheads="1"/>
          </p:cNvSpPr>
          <p:nvPr/>
        </p:nvSpPr>
        <p:spPr bwMode="auto">
          <a:xfrm>
            <a:off x="7086601" y="260444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7" name="Oval 51"/>
          <p:cNvSpPr>
            <a:spLocks noChangeArrowheads="1"/>
          </p:cNvSpPr>
          <p:nvPr/>
        </p:nvSpPr>
        <p:spPr bwMode="auto">
          <a:xfrm>
            <a:off x="6224589" y="184244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8" name="Oval 52"/>
          <p:cNvSpPr>
            <a:spLocks noChangeArrowheads="1"/>
          </p:cNvSpPr>
          <p:nvPr/>
        </p:nvSpPr>
        <p:spPr bwMode="auto">
          <a:xfrm>
            <a:off x="6361511" y="16650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9" name="Oval 53"/>
          <p:cNvSpPr>
            <a:spLocks noChangeArrowheads="1"/>
          </p:cNvSpPr>
          <p:nvPr/>
        </p:nvSpPr>
        <p:spPr bwMode="auto">
          <a:xfrm>
            <a:off x="6555582" y="180196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50" name="Oval 54"/>
          <p:cNvSpPr>
            <a:spLocks noChangeArrowheads="1"/>
          </p:cNvSpPr>
          <p:nvPr/>
        </p:nvSpPr>
        <p:spPr bwMode="auto">
          <a:xfrm>
            <a:off x="6692505" y="16174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51" name="Text Box 55"/>
          <p:cNvSpPr txBox="1">
            <a:spLocks noChangeArrowheads="1"/>
          </p:cNvSpPr>
          <p:nvPr/>
        </p:nvSpPr>
        <p:spPr bwMode="auto">
          <a:xfrm>
            <a:off x="4813699" y="3444074"/>
            <a:ext cx="275272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en-US" altLang="en-US" sz="1050" b="1" i="1" dirty="0">
                <a:solidFill>
                  <a:schemeClr val="tx1">
                    <a:lumMod val="50000"/>
                  </a:schemeClr>
                </a:solidFill>
                <a:ea typeface="MS PGothic" panose="020B0600070205080204" pitchFamily="34" charset="-128"/>
              </a:rPr>
              <a:t>Analyze ALL Available Data</a:t>
            </a:r>
          </a:p>
        </p:txBody>
      </p:sp>
      <p:sp>
        <p:nvSpPr>
          <p:cNvPr id="386152" name="Oval 57"/>
          <p:cNvSpPr>
            <a:spLocks noChangeArrowheads="1"/>
          </p:cNvSpPr>
          <p:nvPr/>
        </p:nvSpPr>
        <p:spPr bwMode="auto">
          <a:xfrm>
            <a:off x="6498432" y="22734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pic>
        <p:nvPicPr>
          <p:cNvPr id="386153" name="Picture 25" descr="rec_white_thi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12" y="1016055"/>
            <a:ext cx="2871788"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154" name="Text Box 26"/>
          <p:cNvSpPr txBox="1">
            <a:spLocks noChangeArrowheads="1"/>
          </p:cNvSpPr>
          <p:nvPr/>
        </p:nvSpPr>
        <p:spPr bwMode="auto">
          <a:xfrm>
            <a:off x="1481137" y="1116067"/>
            <a:ext cx="2776538" cy="27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lnSpc>
                <a:spcPct val="90000"/>
              </a:lnSpc>
              <a:spcBef>
                <a:spcPct val="20000"/>
              </a:spcBef>
            </a:pPr>
            <a:r>
              <a:rPr lang="en-US" altLang="en-US" sz="1350" b="1" dirty="0">
                <a:solidFill>
                  <a:schemeClr val="tx1">
                    <a:lumMod val="50000"/>
                  </a:schemeClr>
                </a:solidFill>
                <a:ea typeface="MS PGothic" panose="020B0600070205080204" pitchFamily="34" charset="-128"/>
              </a:rPr>
              <a:t>Traditional Approach</a:t>
            </a:r>
          </a:p>
        </p:txBody>
      </p:sp>
      <p:pic>
        <p:nvPicPr>
          <p:cNvPr id="386155" name="Picture 25" descr="rec_white_thi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260" y="1016055"/>
            <a:ext cx="2871788"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156" name="Text Box 26"/>
          <p:cNvSpPr txBox="1">
            <a:spLocks noChangeArrowheads="1"/>
          </p:cNvSpPr>
          <p:nvPr/>
        </p:nvSpPr>
        <p:spPr bwMode="auto">
          <a:xfrm>
            <a:off x="4789885" y="1116067"/>
            <a:ext cx="2776538" cy="27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lnSpc>
                <a:spcPct val="90000"/>
              </a:lnSpc>
              <a:spcBef>
                <a:spcPct val="20000"/>
              </a:spcBef>
            </a:pPr>
            <a:r>
              <a:rPr lang="en-US" altLang="en-US" sz="1350" b="1" dirty="0">
                <a:solidFill>
                  <a:schemeClr val="tx1">
                    <a:lumMod val="50000"/>
                  </a:schemeClr>
                </a:solidFill>
                <a:ea typeface="MS PGothic" panose="020B0600070205080204" pitchFamily="34" charset="-128"/>
              </a:rPr>
              <a:t>Redshift Spectrum Approach</a:t>
            </a:r>
          </a:p>
        </p:txBody>
      </p:sp>
      <p:sp>
        <p:nvSpPr>
          <p:cNvPr id="386159" name="Text Placeholder 6"/>
          <p:cNvSpPr txBox="1">
            <a:spLocks/>
          </p:cNvSpPr>
          <p:nvPr/>
        </p:nvSpPr>
        <p:spPr bwMode="auto">
          <a:xfrm>
            <a:off x="336790" y="4364595"/>
            <a:ext cx="8205304" cy="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a:buClr>
                <a:schemeClr val="tx1"/>
              </a:buClr>
              <a:buFont typeface="Wingdings" panose="05000000000000000000" pitchFamily="2" charset="2"/>
              <a:buNone/>
            </a:pPr>
            <a:r>
              <a:rPr lang="en-US" altLang="en-US" sz="2400" dirty="0" smtClean="0">
                <a:solidFill>
                  <a:schemeClr val="tx1">
                    <a:lumMod val="50000"/>
                  </a:schemeClr>
                </a:solidFill>
                <a:latin typeface="Arial"/>
                <a:cs typeface="Arial"/>
              </a:rPr>
              <a:t>Had to pick and choose which data you wanted to analyze</a:t>
            </a:r>
            <a:endParaRPr lang="en-US" altLang="en-US" sz="2400" dirty="0">
              <a:solidFill>
                <a:schemeClr val="tx1">
                  <a:lumMod val="50000"/>
                </a:schemeClr>
              </a:solidFill>
              <a:latin typeface="Arial"/>
              <a:cs typeface="Arial"/>
            </a:endParaRPr>
          </a:p>
        </p:txBody>
      </p:sp>
      <p:sp>
        <p:nvSpPr>
          <p:cNvPr id="113" name="TextBox 3"/>
          <p:cNvSpPr txBox="1">
            <a:spLocks noChangeArrowheads="1"/>
          </p:cNvSpPr>
          <p:nvPr/>
        </p:nvSpPr>
        <p:spPr bwMode="auto">
          <a:xfrm>
            <a:off x="1476375" y="3844063"/>
            <a:ext cx="2752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350" b="1" dirty="0" smtClean="0">
                <a:solidFill>
                  <a:schemeClr val="tx1">
                    <a:lumMod val="50000"/>
                  </a:schemeClr>
                </a:solidFill>
                <a:ea typeface="MS PGothic" panose="020B0600070205080204" pitchFamily="34" charset="-128"/>
              </a:rPr>
              <a:t>Analyze only the data that fits in your data warehouse</a:t>
            </a:r>
            <a:endParaRPr lang="en-US" altLang="en-US" sz="1350" b="1" dirty="0">
              <a:solidFill>
                <a:schemeClr val="tx1">
                  <a:lumMod val="50000"/>
                </a:schemeClr>
              </a:solidFill>
              <a:ea typeface="MS PGothic" panose="020B0600070205080204" pitchFamily="34" charset="-128"/>
            </a:endParaRPr>
          </a:p>
        </p:txBody>
      </p:sp>
      <p:sp>
        <p:nvSpPr>
          <p:cNvPr id="114" name="TextBox 207"/>
          <p:cNvSpPr txBox="1">
            <a:spLocks noChangeArrowheads="1"/>
          </p:cNvSpPr>
          <p:nvPr/>
        </p:nvSpPr>
        <p:spPr bwMode="auto">
          <a:xfrm>
            <a:off x="4839892" y="3844063"/>
            <a:ext cx="274558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350" b="1" dirty="0" smtClean="0">
                <a:solidFill>
                  <a:schemeClr val="tx1">
                    <a:lumMod val="50000"/>
                  </a:schemeClr>
                </a:solidFill>
                <a:ea typeface="MS PGothic" panose="020B0600070205080204" pitchFamily="34" charset="-128"/>
              </a:rPr>
              <a:t>Analyze any of the data in your data lake</a:t>
            </a:r>
            <a:endParaRPr lang="en-US" altLang="en-US" sz="1350" b="1" dirty="0">
              <a:solidFill>
                <a:schemeClr val="tx1">
                  <a:lumMod val="50000"/>
                </a:schemeClr>
              </a:solidFill>
              <a:ea typeface="MS PGothic" panose="020B0600070205080204" pitchFamily="34" charset="-128"/>
            </a:endParaRPr>
          </a:p>
        </p:txBody>
      </p:sp>
      <p:sp>
        <p:nvSpPr>
          <p:cNvPr id="111" name="Title 1"/>
          <p:cNvSpPr txBox="1">
            <a:spLocks/>
          </p:cNvSpPr>
          <p:nvPr/>
        </p:nvSpPr>
        <p:spPr>
          <a:xfrm>
            <a:off x="336789" y="114936"/>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r>
              <a:rPr lang="en-US" altLang="en-US" dirty="0">
                <a:solidFill>
                  <a:schemeClr val="tx1">
                    <a:lumMod val="50000"/>
                  </a:schemeClr>
                </a:solidFill>
              </a:rPr>
              <a:t>Paradigm Shift Enabled by Redshift Spectrum</a:t>
            </a:r>
            <a:endParaRPr lang="en-US" dirty="0">
              <a:solidFill>
                <a:schemeClr val="tx1">
                  <a:lumMod val="50000"/>
                </a:schemeClr>
              </a:solidFill>
            </a:endParaRPr>
          </a:p>
        </p:txBody>
      </p:sp>
    </p:spTree>
    <p:extLst>
      <p:ext uri="{BB962C8B-B14F-4D97-AF65-F5344CB8AC3E}">
        <p14:creationId xmlns:p14="http://schemas.microsoft.com/office/powerpoint/2010/main" val="668812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Rectangle 250"/>
          <p:cNvSpPr/>
          <p:nvPr/>
        </p:nvSpPr>
        <p:spPr>
          <a:xfrm>
            <a:off x="5084459" y="277917"/>
            <a:ext cx="2194408" cy="769441"/>
          </a:xfrm>
          <a:prstGeom prst="rect">
            <a:avLst/>
          </a:prstGeom>
        </p:spPr>
        <p:txBody>
          <a:bodyPr wrap="square">
            <a:spAutoFit/>
          </a:bodyPr>
          <a:lstStyle/>
          <a:p>
            <a:pPr defTabSz="457178"/>
            <a:r>
              <a:rPr lang="en-US" sz="1100" dirty="0"/>
              <a:t>Query</a:t>
            </a:r>
          </a:p>
          <a:p>
            <a:pPr defTabSz="457178"/>
            <a:r>
              <a:rPr lang="en-US" sz="1100" dirty="0">
                <a:solidFill>
                  <a:srgbClr val="49A8F2">
                    <a:lumMod val="75000"/>
                  </a:srgbClr>
                </a:solidFill>
              </a:rPr>
              <a:t>SELECT </a:t>
            </a:r>
            <a:r>
              <a:rPr lang="en-US" sz="1100" dirty="0">
                <a:solidFill>
                  <a:srgbClr val="DF1FB6"/>
                </a:solidFill>
              </a:rPr>
              <a:t>COUNT</a:t>
            </a:r>
            <a:r>
              <a:rPr lang="en-US" sz="1100" dirty="0"/>
              <a:t>(*)</a:t>
            </a:r>
          </a:p>
          <a:p>
            <a:pPr defTabSz="457178"/>
            <a:r>
              <a:rPr lang="en-US" sz="1100" dirty="0">
                <a:solidFill>
                  <a:srgbClr val="49A8F2">
                    <a:lumMod val="75000"/>
                  </a:srgbClr>
                </a:solidFill>
              </a:rPr>
              <a:t>FROM</a:t>
            </a:r>
            <a:r>
              <a:rPr lang="en-US" sz="1100" dirty="0">
                <a:solidFill>
                  <a:srgbClr val="474746"/>
                </a:solidFill>
              </a:rPr>
              <a:t> </a:t>
            </a:r>
            <a:r>
              <a:rPr lang="en-US" sz="1100" dirty="0"/>
              <a:t>S3.EXT_TABLE</a:t>
            </a:r>
          </a:p>
          <a:p>
            <a:pPr defTabSz="457178"/>
            <a:r>
              <a:rPr lang="en-US" sz="1100" dirty="0">
                <a:solidFill>
                  <a:srgbClr val="49A8F2">
                    <a:lumMod val="75000"/>
                  </a:srgbClr>
                </a:solidFill>
              </a:rPr>
              <a:t>GROUP BY</a:t>
            </a:r>
            <a:r>
              <a:rPr lang="en-US" sz="1100" dirty="0"/>
              <a:t>…</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939" y="55871"/>
            <a:ext cx="1057105" cy="1057105"/>
          </a:xfrm>
          <a:prstGeom prst="rect">
            <a:avLst/>
          </a:prstGeom>
        </p:spPr>
      </p:pic>
      <p:cxnSp>
        <p:nvCxnSpPr>
          <p:cNvPr id="35" name="Straight Arrow Connector 34"/>
          <p:cNvCxnSpPr/>
          <p:nvPr/>
        </p:nvCxnSpPr>
        <p:spPr>
          <a:xfrm flipH="1" flipV="1">
            <a:off x="3924899" y="936798"/>
            <a:ext cx="1089" cy="457200"/>
          </a:xfrm>
          <a:prstGeom prst="straightConnector1">
            <a:avLst/>
          </a:prstGeom>
          <a:ln w="381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grpSp>
        <p:nvGrpSpPr>
          <p:cNvPr id="36" name="Group 35"/>
          <p:cNvGrpSpPr/>
          <p:nvPr/>
        </p:nvGrpSpPr>
        <p:grpSpPr>
          <a:xfrm>
            <a:off x="2992042" y="1382704"/>
            <a:ext cx="1929447" cy="1302489"/>
            <a:chOff x="5204638" y="2758235"/>
            <a:chExt cx="2009554" cy="1356566"/>
          </a:xfrm>
        </p:grpSpPr>
        <p:cxnSp>
          <p:nvCxnSpPr>
            <p:cNvPr id="37" name="Straight Arrow Connector 36"/>
            <p:cNvCxnSpPr/>
            <p:nvPr/>
          </p:nvCxnSpPr>
          <p:spPr>
            <a:xfrm flipH="1" flipV="1">
              <a:off x="6400126" y="3310386"/>
              <a:ext cx="539454" cy="372629"/>
            </a:xfrm>
            <a:prstGeom prst="straightConnector1">
              <a:avLst/>
            </a:prstGeom>
            <a:ln w="381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V="1">
              <a:off x="6221624" y="3285952"/>
              <a:ext cx="8666" cy="403950"/>
            </a:xfrm>
            <a:prstGeom prst="straightConnector1">
              <a:avLst/>
            </a:prstGeom>
            <a:ln w="381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pic>
          <p:nvPicPr>
            <p:cNvPr id="39" name="Picture 38"/>
            <p:cNvPicPr>
              <a:picLocks noChangeAspect="1"/>
            </p:cNvPicPr>
            <p:nvPr/>
          </p:nvPicPr>
          <p:blipFill>
            <a:blip r:embed="rId4">
              <a:duotone>
                <a:prstClr val="black"/>
                <a:schemeClr val="accent3">
                  <a:tint val="45000"/>
                  <a:satMod val="400000"/>
                </a:schemeClr>
              </a:duotone>
            </a:blip>
            <a:stretch>
              <a:fillRect/>
            </a:stretch>
          </p:blipFill>
          <p:spPr>
            <a:xfrm rot="10800000" flipH="1" flipV="1">
              <a:off x="5882316" y="2782668"/>
              <a:ext cx="695948" cy="503284"/>
            </a:xfrm>
            <a:prstGeom prst="rect">
              <a:avLst/>
            </a:prstGeom>
            <a:noFill/>
          </p:spPr>
        </p:pic>
        <p:pic>
          <p:nvPicPr>
            <p:cNvPr id="40" name="Picture 39"/>
            <p:cNvPicPr>
              <a:picLocks noChangeAspect="1"/>
            </p:cNvPicPr>
            <p:nvPr/>
          </p:nvPicPr>
          <p:blipFill>
            <a:blip r:embed="rId5"/>
            <a:stretch>
              <a:fillRect/>
            </a:stretch>
          </p:blipFill>
          <p:spPr>
            <a:xfrm flipV="1">
              <a:off x="6127840" y="2942925"/>
              <a:ext cx="196756" cy="196756"/>
            </a:xfrm>
            <a:prstGeom prst="rect">
              <a:avLst/>
            </a:prstGeom>
          </p:spPr>
        </p:pic>
        <p:grpSp>
          <p:nvGrpSpPr>
            <p:cNvPr id="41" name="Group 40"/>
            <p:cNvGrpSpPr/>
            <p:nvPr/>
          </p:nvGrpSpPr>
          <p:grpSpPr>
            <a:xfrm>
              <a:off x="5272423" y="3678796"/>
              <a:ext cx="513474" cy="411397"/>
              <a:chOff x="5133559" y="916440"/>
              <a:chExt cx="1025736" cy="768209"/>
            </a:xfrm>
          </p:grpSpPr>
          <p:pic>
            <p:nvPicPr>
              <p:cNvPr id="65" name="Picture 64"/>
              <p:cNvPicPr>
                <a:picLocks noChangeAspect="1"/>
              </p:cNvPicPr>
              <p:nvPr/>
            </p:nvPicPr>
            <p:blipFill>
              <a:blip r:embed="rId6">
                <a:duotone>
                  <a:prstClr val="black"/>
                  <a:schemeClr val="accent3">
                    <a:tint val="45000"/>
                    <a:satMod val="400000"/>
                  </a:schemeClr>
                </a:duotone>
              </a:blip>
              <a:stretch>
                <a:fillRect/>
              </a:stretch>
            </p:blipFill>
            <p:spPr>
              <a:xfrm>
                <a:off x="5133559" y="916440"/>
                <a:ext cx="1025736" cy="768209"/>
              </a:xfrm>
              <a:prstGeom prst="rect">
                <a:avLst/>
              </a:prstGeom>
            </p:spPr>
          </p:pic>
          <p:pic>
            <p:nvPicPr>
              <p:cNvPr id="69" name="Picture 68"/>
              <p:cNvPicPr>
                <a:picLocks noChangeAspect="1"/>
              </p:cNvPicPr>
              <p:nvPr/>
            </p:nvPicPr>
            <p:blipFill>
              <a:blip r:embed="rId7">
                <a:duotone>
                  <a:schemeClr val="accent6">
                    <a:shade val="45000"/>
                    <a:satMod val="135000"/>
                  </a:schemeClr>
                  <a:prstClr val="white"/>
                </a:duotone>
              </a:blip>
              <a:stretch>
                <a:fillRect/>
              </a:stretch>
            </p:blipFill>
            <p:spPr>
              <a:xfrm>
                <a:off x="5915622" y="947706"/>
                <a:ext cx="165447" cy="165447"/>
              </a:xfrm>
              <a:prstGeom prst="rect">
                <a:avLst/>
              </a:prstGeom>
            </p:spPr>
          </p:pic>
        </p:grpSp>
        <p:sp>
          <p:nvSpPr>
            <p:cNvPr id="42" name="Rectangle 41"/>
            <p:cNvSpPr/>
            <p:nvPr/>
          </p:nvSpPr>
          <p:spPr bwMode="auto">
            <a:xfrm>
              <a:off x="5204638" y="2758235"/>
              <a:ext cx="2009554" cy="1356566"/>
            </a:xfrm>
            <a:prstGeom prst="rect">
              <a:avLst/>
            </a:prstGeom>
            <a:noFill/>
            <a:ln w="9525" cap="flat" cmpd="sng" algn="ctr">
              <a:solidFill>
                <a:srgbClr val="0070C0"/>
              </a:solidFill>
              <a:prstDash val="dash"/>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FFFFFF">
                    <a:alpha val="99000"/>
                  </a:srgbClr>
                </a:solidFill>
                <a:latin typeface="Avenir Heavy" charset="0"/>
                <a:ea typeface="Avenir Heavy" charset="0"/>
                <a:cs typeface="Avenir Heavy" charset="0"/>
              </a:endParaRPr>
            </a:p>
          </p:txBody>
        </p:sp>
        <p:sp>
          <p:nvSpPr>
            <p:cNvPr id="43" name="TextBox 42"/>
            <p:cNvSpPr txBox="1"/>
            <p:nvPr/>
          </p:nvSpPr>
          <p:spPr>
            <a:xfrm>
              <a:off x="5221197" y="2762064"/>
              <a:ext cx="536519" cy="148987"/>
            </a:xfrm>
            <a:prstGeom prst="rect">
              <a:avLst/>
            </a:prstGeom>
          </p:spPr>
          <p:txBody>
            <a:bodyPr vert="horz" wrap="none" lIns="0" tIns="0" rIns="0" bIns="0" rtlCol="0">
              <a:noAutofit/>
            </a:bodyPr>
            <a:lstStyle/>
            <a:p>
              <a:pPr defTabSz="914378">
                <a:defRPr/>
              </a:pPr>
              <a:r>
                <a:rPr lang="en-US" sz="900" b="1" kern="0" dirty="0">
                  <a:latin typeface="Avenir Heavy" charset="0"/>
                  <a:ea typeface="Avenir Heavy" charset="0"/>
                  <a:cs typeface="Avenir Heavy" charset="0"/>
                </a:rPr>
                <a:t>Amazon </a:t>
              </a:r>
            </a:p>
            <a:p>
              <a:pPr defTabSz="914378">
                <a:defRPr/>
              </a:pPr>
              <a:r>
                <a:rPr lang="en-US" sz="900" b="1" kern="0" dirty="0">
                  <a:latin typeface="Avenir Heavy" charset="0"/>
                  <a:ea typeface="Avenir Heavy" charset="0"/>
                  <a:cs typeface="Avenir Heavy" charset="0"/>
                </a:rPr>
                <a:t>Redshift</a:t>
              </a:r>
            </a:p>
          </p:txBody>
        </p:sp>
        <p:cxnSp>
          <p:nvCxnSpPr>
            <p:cNvPr id="44" name="Straight Arrow Connector 43"/>
            <p:cNvCxnSpPr/>
            <p:nvPr/>
          </p:nvCxnSpPr>
          <p:spPr>
            <a:xfrm>
              <a:off x="5788924" y="3867253"/>
              <a:ext cx="186620" cy="1"/>
            </a:xfrm>
            <a:prstGeom prst="straightConnector1">
              <a:avLst/>
            </a:prstGeom>
            <a:ln w="127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pic>
          <p:nvPicPr>
            <p:cNvPr id="52" name="Picture 51"/>
            <p:cNvPicPr>
              <a:picLocks noChangeAspect="1"/>
            </p:cNvPicPr>
            <p:nvPr/>
          </p:nvPicPr>
          <p:blipFill>
            <a:blip r:embed="rId6">
              <a:duotone>
                <a:prstClr val="black"/>
                <a:schemeClr val="accent3">
                  <a:tint val="45000"/>
                  <a:satMod val="400000"/>
                </a:schemeClr>
              </a:duotone>
            </a:blip>
            <a:stretch>
              <a:fillRect/>
            </a:stretch>
          </p:blipFill>
          <p:spPr>
            <a:xfrm>
              <a:off x="6647961" y="3698782"/>
              <a:ext cx="513474" cy="391293"/>
            </a:xfrm>
            <a:prstGeom prst="rect">
              <a:avLst/>
            </a:prstGeom>
          </p:spPr>
        </p:pic>
        <p:cxnSp>
          <p:nvCxnSpPr>
            <p:cNvPr id="47" name="Straight Arrow Connector 46"/>
            <p:cNvCxnSpPr/>
            <p:nvPr/>
          </p:nvCxnSpPr>
          <p:spPr>
            <a:xfrm>
              <a:off x="6467714" y="3858295"/>
              <a:ext cx="186620" cy="1"/>
            </a:xfrm>
            <a:prstGeom prst="straightConnector1">
              <a:avLst/>
            </a:prstGeom>
            <a:ln w="127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H="1">
              <a:off x="5538264" y="3310386"/>
              <a:ext cx="461507" cy="371331"/>
            </a:xfrm>
            <a:prstGeom prst="straightConnector1">
              <a:avLst/>
            </a:prstGeom>
            <a:ln w="381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grpSp>
      <p:sp>
        <p:nvSpPr>
          <p:cNvPr id="76" name="TextBox 75"/>
          <p:cNvSpPr txBox="1"/>
          <p:nvPr/>
        </p:nvSpPr>
        <p:spPr>
          <a:xfrm>
            <a:off x="3957338" y="1125528"/>
            <a:ext cx="228931" cy="148987"/>
          </a:xfrm>
          <a:prstGeom prst="rect">
            <a:avLst/>
          </a:prstGeom>
        </p:spPr>
        <p:txBody>
          <a:bodyPr vert="horz" wrap="none" lIns="0" tIns="0" rIns="0" bIns="0" rtlCol="0">
            <a:noAutofit/>
          </a:bodyPr>
          <a:lstStyle/>
          <a:p>
            <a:pPr defTabSz="914378">
              <a:defRPr/>
            </a:pPr>
            <a:r>
              <a:rPr lang="en-US" sz="900" b="1" kern="0" dirty="0">
                <a:latin typeface="Avenir Heavy" charset="0"/>
                <a:ea typeface="Avenir Heavy" charset="0"/>
                <a:cs typeface="Avenir Heavy" charset="0"/>
              </a:rPr>
              <a:t>JDBC/ODBC</a:t>
            </a:r>
          </a:p>
        </p:txBody>
      </p:sp>
      <p:grpSp>
        <p:nvGrpSpPr>
          <p:cNvPr id="77" name="Group 76"/>
          <p:cNvGrpSpPr/>
          <p:nvPr/>
        </p:nvGrpSpPr>
        <p:grpSpPr>
          <a:xfrm>
            <a:off x="1925700" y="3196711"/>
            <a:ext cx="4329050" cy="632448"/>
            <a:chOff x="2630202" y="2597082"/>
            <a:chExt cx="4329049" cy="632448"/>
          </a:xfrm>
        </p:grpSpPr>
        <p:sp>
          <p:nvSpPr>
            <p:cNvPr id="81" name="TextBox 80"/>
            <p:cNvSpPr txBox="1"/>
            <p:nvPr/>
          </p:nvSpPr>
          <p:spPr>
            <a:xfrm>
              <a:off x="5868514" y="2713610"/>
              <a:ext cx="314510" cy="276999"/>
            </a:xfrm>
            <a:prstGeom prst="rect">
              <a:avLst/>
            </a:prstGeom>
          </p:spPr>
          <p:txBody>
            <a:bodyPr wrap="none" rtlCol="0">
              <a:spAutoFit/>
            </a:bodyPr>
            <a:lstStyle/>
            <a:p>
              <a:pPr defTabSz="457178"/>
              <a:r>
                <a:rPr lang="en-US" sz="1200" dirty="0">
                  <a:solidFill>
                    <a:srgbClr val="F8991D"/>
                  </a:solidFill>
                  <a:latin typeface="Arial"/>
                </a:rPr>
                <a:t>...</a:t>
              </a:r>
            </a:p>
          </p:txBody>
        </p:sp>
        <p:grpSp>
          <p:nvGrpSpPr>
            <p:cNvPr id="82" name="Group 81"/>
            <p:cNvGrpSpPr/>
            <p:nvPr/>
          </p:nvGrpSpPr>
          <p:grpSpPr>
            <a:xfrm>
              <a:off x="2630202" y="2597082"/>
              <a:ext cx="4329049" cy="632448"/>
              <a:chOff x="2685066" y="2651946"/>
              <a:chExt cx="4329049" cy="632448"/>
            </a:xfrm>
          </p:grpSpPr>
          <p:grpSp>
            <p:nvGrpSpPr>
              <p:cNvPr id="83" name="Group 82"/>
              <p:cNvGrpSpPr/>
              <p:nvPr/>
            </p:nvGrpSpPr>
            <p:grpSpPr>
              <a:xfrm>
                <a:off x="2685066" y="2651946"/>
                <a:ext cx="813034" cy="632448"/>
                <a:chOff x="2683121" y="2654875"/>
                <a:chExt cx="813034" cy="632448"/>
              </a:xfrm>
            </p:grpSpPr>
            <p:pic>
              <p:nvPicPr>
                <p:cNvPr id="96" name="Picture 95"/>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97" name="TextBox 96"/>
                <p:cNvSpPr txBox="1"/>
                <p:nvPr/>
              </p:nvSpPr>
              <p:spPr>
                <a:xfrm>
                  <a:off x="3226529" y="3010324"/>
                  <a:ext cx="269626" cy="276999"/>
                </a:xfrm>
                <a:prstGeom prst="rect">
                  <a:avLst/>
                </a:prstGeom>
              </p:spPr>
              <p:txBody>
                <a:bodyPr wrap="none" rtlCol="0">
                  <a:spAutoFit/>
                </a:bodyPr>
                <a:lstStyle/>
                <a:p>
                  <a:pPr defTabSz="457178"/>
                  <a:r>
                    <a:rPr lang="en-US" sz="1200" b="1" dirty="0">
                      <a:solidFill>
                        <a:schemeClr val="accent2">
                          <a:lumMod val="75000"/>
                        </a:schemeClr>
                      </a:solidFill>
                      <a:latin typeface="Arial"/>
                    </a:rPr>
                    <a:t>1</a:t>
                  </a:r>
                </a:p>
              </p:txBody>
            </p:sp>
          </p:grpSp>
          <p:grpSp>
            <p:nvGrpSpPr>
              <p:cNvPr id="84" name="Group 83"/>
              <p:cNvGrpSpPr/>
              <p:nvPr/>
            </p:nvGrpSpPr>
            <p:grpSpPr>
              <a:xfrm>
                <a:off x="3516567" y="2651946"/>
                <a:ext cx="813034" cy="632448"/>
                <a:chOff x="2683121" y="2654875"/>
                <a:chExt cx="813034" cy="632448"/>
              </a:xfrm>
            </p:grpSpPr>
            <p:pic>
              <p:nvPicPr>
                <p:cNvPr id="94" name="Picture 93"/>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95" name="TextBox 94"/>
                <p:cNvSpPr txBox="1"/>
                <p:nvPr/>
              </p:nvSpPr>
              <p:spPr>
                <a:xfrm>
                  <a:off x="3226529" y="3010324"/>
                  <a:ext cx="269626" cy="276999"/>
                </a:xfrm>
                <a:prstGeom prst="rect">
                  <a:avLst/>
                </a:prstGeom>
              </p:spPr>
              <p:txBody>
                <a:bodyPr wrap="none" rtlCol="0">
                  <a:spAutoFit/>
                </a:bodyPr>
                <a:lstStyle/>
                <a:p>
                  <a:pPr defTabSz="457178"/>
                  <a:r>
                    <a:rPr lang="en-US" sz="1200" b="1" dirty="0">
                      <a:solidFill>
                        <a:schemeClr val="accent2">
                          <a:lumMod val="75000"/>
                        </a:schemeClr>
                      </a:solidFill>
                      <a:latin typeface="Arial"/>
                    </a:rPr>
                    <a:t>2</a:t>
                  </a:r>
                </a:p>
              </p:txBody>
            </p:sp>
          </p:grpSp>
          <p:grpSp>
            <p:nvGrpSpPr>
              <p:cNvPr id="85" name="Group 84"/>
              <p:cNvGrpSpPr/>
              <p:nvPr/>
            </p:nvGrpSpPr>
            <p:grpSpPr>
              <a:xfrm>
                <a:off x="4362799" y="2651946"/>
                <a:ext cx="813034" cy="632448"/>
                <a:chOff x="2683121" y="2654875"/>
                <a:chExt cx="813034" cy="632448"/>
              </a:xfrm>
            </p:grpSpPr>
            <p:pic>
              <p:nvPicPr>
                <p:cNvPr id="92" name="Picture 91"/>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93" name="TextBox 92"/>
                <p:cNvSpPr txBox="1"/>
                <p:nvPr/>
              </p:nvSpPr>
              <p:spPr>
                <a:xfrm>
                  <a:off x="3226529" y="3010324"/>
                  <a:ext cx="269626" cy="276999"/>
                </a:xfrm>
                <a:prstGeom prst="rect">
                  <a:avLst/>
                </a:prstGeom>
              </p:spPr>
              <p:txBody>
                <a:bodyPr wrap="none" rtlCol="0">
                  <a:spAutoFit/>
                </a:bodyPr>
                <a:lstStyle/>
                <a:p>
                  <a:pPr defTabSz="457178"/>
                  <a:r>
                    <a:rPr lang="en-US" sz="1200" b="1" dirty="0">
                      <a:solidFill>
                        <a:schemeClr val="accent2">
                          <a:lumMod val="75000"/>
                        </a:schemeClr>
                      </a:solidFill>
                      <a:latin typeface="Arial"/>
                    </a:rPr>
                    <a:t>3</a:t>
                  </a:r>
                </a:p>
              </p:txBody>
            </p:sp>
          </p:grpSp>
          <p:grpSp>
            <p:nvGrpSpPr>
              <p:cNvPr id="86" name="Group 85"/>
              <p:cNvGrpSpPr/>
              <p:nvPr/>
            </p:nvGrpSpPr>
            <p:grpSpPr>
              <a:xfrm>
                <a:off x="5212768" y="2651946"/>
                <a:ext cx="813034" cy="632448"/>
                <a:chOff x="2683121" y="2654875"/>
                <a:chExt cx="813034" cy="632448"/>
              </a:xfrm>
            </p:grpSpPr>
            <p:pic>
              <p:nvPicPr>
                <p:cNvPr id="90" name="Picture 89"/>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91" name="TextBox 90"/>
                <p:cNvSpPr txBox="1"/>
                <p:nvPr/>
              </p:nvSpPr>
              <p:spPr>
                <a:xfrm>
                  <a:off x="3226529" y="3010324"/>
                  <a:ext cx="269626" cy="276999"/>
                </a:xfrm>
                <a:prstGeom prst="rect">
                  <a:avLst/>
                </a:prstGeom>
              </p:spPr>
              <p:txBody>
                <a:bodyPr wrap="none" rtlCol="0">
                  <a:spAutoFit/>
                </a:bodyPr>
                <a:lstStyle/>
                <a:p>
                  <a:pPr defTabSz="457178"/>
                  <a:r>
                    <a:rPr lang="en-US" sz="1200" b="1" dirty="0">
                      <a:solidFill>
                        <a:schemeClr val="accent2">
                          <a:lumMod val="75000"/>
                        </a:schemeClr>
                      </a:solidFill>
                      <a:latin typeface="Arial"/>
                    </a:rPr>
                    <a:t>4</a:t>
                  </a:r>
                </a:p>
              </p:txBody>
            </p:sp>
          </p:grpSp>
          <p:grpSp>
            <p:nvGrpSpPr>
              <p:cNvPr id="87" name="Group 86"/>
              <p:cNvGrpSpPr/>
              <p:nvPr/>
            </p:nvGrpSpPr>
            <p:grpSpPr>
              <a:xfrm>
                <a:off x="6175433" y="2651946"/>
                <a:ext cx="838682" cy="632448"/>
                <a:chOff x="2683121" y="2654875"/>
                <a:chExt cx="838682" cy="632448"/>
              </a:xfrm>
            </p:grpSpPr>
            <p:pic>
              <p:nvPicPr>
                <p:cNvPr id="88" name="Picture 87"/>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89" name="TextBox 88"/>
                <p:cNvSpPr txBox="1"/>
                <p:nvPr/>
              </p:nvSpPr>
              <p:spPr>
                <a:xfrm>
                  <a:off x="3226529" y="3010324"/>
                  <a:ext cx="295274" cy="276999"/>
                </a:xfrm>
                <a:prstGeom prst="rect">
                  <a:avLst/>
                </a:prstGeom>
              </p:spPr>
              <p:txBody>
                <a:bodyPr wrap="none" rtlCol="0">
                  <a:spAutoFit/>
                </a:bodyPr>
                <a:lstStyle/>
                <a:p>
                  <a:pPr defTabSz="457178"/>
                  <a:r>
                    <a:rPr lang="en-US" sz="1200" b="1" dirty="0">
                      <a:solidFill>
                        <a:schemeClr val="accent2">
                          <a:lumMod val="75000"/>
                        </a:schemeClr>
                      </a:solidFill>
                      <a:latin typeface="Arial"/>
                    </a:rPr>
                    <a:t>N</a:t>
                  </a:r>
                </a:p>
              </p:txBody>
            </p:sp>
          </p:grpSp>
        </p:grpSp>
      </p:grpSp>
      <p:sp>
        <p:nvSpPr>
          <p:cNvPr id="98" name="Triangle 97"/>
          <p:cNvSpPr/>
          <p:nvPr/>
        </p:nvSpPr>
        <p:spPr>
          <a:xfrm>
            <a:off x="1955653" y="2699535"/>
            <a:ext cx="4203555" cy="440549"/>
          </a:xfrm>
          <a:prstGeom prst="triangle">
            <a:avLst>
              <a:gd name="adj" fmla="val 31261"/>
            </a:avLst>
          </a:prstGeom>
          <a:noFill/>
          <a:ln w="19050">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Triangle 98"/>
          <p:cNvSpPr/>
          <p:nvPr/>
        </p:nvSpPr>
        <p:spPr>
          <a:xfrm>
            <a:off x="1960932" y="2686025"/>
            <a:ext cx="4245143" cy="448247"/>
          </a:xfrm>
          <a:prstGeom prst="triangle">
            <a:avLst>
              <a:gd name="adj" fmla="val 63355"/>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Triangle 99"/>
          <p:cNvSpPr/>
          <p:nvPr/>
        </p:nvSpPr>
        <p:spPr>
          <a:xfrm>
            <a:off x="1952010" y="2685192"/>
            <a:ext cx="4245143" cy="450317"/>
          </a:xfrm>
          <a:prstGeom prst="triangle">
            <a:avLst>
              <a:gd name="adj" fmla="val 48277"/>
            </a:avLst>
          </a:prstGeom>
          <a:no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Text Placeholder 5"/>
          <p:cNvSpPr txBox="1">
            <a:spLocks/>
          </p:cNvSpPr>
          <p:nvPr/>
        </p:nvSpPr>
        <p:spPr>
          <a:xfrm>
            <a:off x="1" y="4365619"/>
            <a:ext cx="1804544" cy="434582"/>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solidFill>
                  <a:schemeClr val="tx1"/>
                </a:solidFill>
              </a:rPr>
              <a:t>Amazon S3</a:t>
            </a:r>
          </a:p>
          <a:p>
            <a:pPr algn="r"/>
            <a:r>
              <a:rPr lang="en-US" sz="900" dirty="0">
                <a:solidFill>
                  <a:schemeClr val="tx1"/>
                </a:solidFill>
              </a:rPr>
              <a:t>Exabyte-scale object storage</a:t>
            </a:r>
          </a:p>
        </p:txBody>
      </p:sp>
      <p:grpSp>
        <p:nvGrpSpPr>
          <p:cNvPr id="102" name="Group 101"/>
          <p:cNvGrpSpPr/>
          <p:nvPr/>
        </p:nvGrpSpPr>
        <p:grpSpPr>
          <a:xfrm>
            <a:off x="2137939" y="3798440"/>
            <a:ext cx="298082" cy="402276"/>
            <a:chOff x="2807208" y="3618440"/>
            <a:chExt cx="329826" cy="445116"/>
          </a:xfrm>
        </p:grpSpPr>
        <p:cxnSp>
          <p:nvCxnSpPr>
            <p:cNvPr id="103" name="Straight Arrow Connector 102"/>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2995093" y="3804654"/>
            <a:ext cx="298082" cy="402276"/>
            <a:chOff x="2807208" y="3618440"/>
            <a:chExt cx="329826" cy="445116"/>
          </a:xfrm>
        </p:grpSpPr>
        <p:cxnSp>
          <p:nvCxnSpPr>
            <p:cNvPr id="107" name="Straight Arrow Connector 106"/>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10" name="Group 109"/>
          <p:cNvGrpSpPr/>
          <p:nvPr/>
        </p:nvGrpSpPr>
        <p:grpSpPr>
          <a:xfrm>
            <a:off x="3839629" y="3798440"/>
            <a:ext cx="298082" cy="402276"/>
            <a:chOff x="2807208" y="3618440"/>
            <a:chExt cx="329826" cy="445116"/>
          </a:xfrm>
        </p:grpSpPr>
        <p:cxnSp>
          <p:nvCxnSpPr>
            <p:cNvPr id="111" name="Straight Arrow Connector 110"/>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4688142" y="3804654"/>
            <a:ext cx="298082" cy="402276"/>
            <a:chOff x="2807208" y="3618440"/>
            <a:chExt cx="329826" cy="445116"/>
          </a:xfrm>
        </p:grpSpPr>
        <p:cxnSp>
          <p:nvCxnSpPr>
            <p:cNvPr id="115" name="Straight Arrow Connector 114"/>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18" name="Group 117"/>
          <p:cNvGrpSpPr/>
          <p:nvPr/>
        </p:nvGrpSpPr>
        <p:grpSpPr>
          <a:xfrm>
            <a:off x="5638678" y="3798440"/>
            <a:ext cx="298082" cy="402276"/>
            <a:chOff x="2807208" y="3618440"/>
            <a:chExt cx="329826" cy="445116"/>
          </a:xfrm>
        </p:grpSpPr>
        <p:cxnSp>
          <p:nvCxnSpPr>
            <p:cNvPr id="119" name="Straight Arrow Connector 118"/>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pic>
        <p:nvPicPr>
          <p:cNvPr id="122" name="Picture 121"/>
          <p:cNvPicPr>
            <a:picLocks noChangeAspect="1"/>
          </p:cNvPicPr>
          <p:nvPr/>
        </p:nvPicPr>
        <p:blipFill>
          <a:blip r:embed="rId8"/>
          <a:stretch>
            <a:fillRect/>
          </a:stretch>
        </p:blipFill>
        <p:spPr>
          <a:xfrm>
            <a:off x="3632683" y="4238345"/>
            <a:ext cx="672140" cy="829450"/>
          </a:xfrm>
          <a:prstGeom prst="rect">
            <a:avLst/>
          </a:prstGeom>
        </p:spPr>
      </p:pic>
      <p:sp>
        <p:nvSpPr>
          <p:cNvPr id="123" name="Rectangle 122"/>
          <p:cNvSpPr/>
          <p:nvPr/>
        </p:nvSpPr>
        <p:spPr bwMode="auto">
          <a:xfrm>
            <a:off x="1960932" y="4230692"/>
            <a:ext cx="4198276" cy="837102"/>
          </a:xfrm>
          <a:prstGeom prst="rect">
            <a:avLst/>
          </a:prstGeom>
          <a:noFill/>
          <a:ln w="9525" cap="flat" cmpd="sng" algn="ctr">
            <a:solidFill>
              <a:srgbClr val="FF0000"/>
            </a:solidFill>
            <a:prstDash val="dash"/>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FFFFFF">
                  <a:alpha val="99000"/>
                </a:srgbClr>
              </a:solidFill>
              <a:latin typeface="Avenir Heavy" charset="0"/>
              <a:ea typeface="Avenir Heavy" charset="0"/>
              <a:cs typeface="Avenir Heavy" charset="0"/>
            </a:endParaRPr>
          </a:p>
        </p:txBody>
      </p:sp>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5072" y="4257227"/>
            <a:ext cx="780753" cy="780751"/>
          </a:xfrm>
          <a:prstGeom prst="rect">
            <a:avLst/>
          </a:prstGeom>
        </p:spPr>
      </p:pic>
      <p:sp>
        <p:nvSpPr>
          <p:cNvPr id="73" name="Rectangle 72"/>
          <p:cNvSpPr/>
          <p:nvPr/>
        </p:nvSpPr>
        <p:spPr bwMode="auto">
          <a:xfrm>
            <a:off x="6518334" y="4230692"/>
            <a:ext cx="1052044" cy="837102"/>
          </a:xfrm>
          <a:prstGeom prst="rect">
            <a:avLst/>
          </a:prstGeom>
          <a:noFill/>
          <a:ln w="9525" cap="flat" cmpd="sng" algn="ctr">
            <a:solidFill>
              <a:schemeClr val="accent3">
                <a:lumMod val="60000"/>
                <a:lumOff val="40000"/>
              </a:schemeClr>
            </a:solidFill>
            <a:prstDash val="dash"/>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FFFFFF">
                  <a:alpha val="99000"/>
                </a:srgbClr>
              </a:solidFill>
              <a:latin typeface="Avenir Heavy" charset="0"/>
              <a:ea typeface="Avenir Heavy" charset="0"/>
              <a:cs typeface="Avenir Heavy" charset="0"/>
            </a:endParaRPr>
          </a:p>
        </p:txBody>
      </p:sp>
      <p:sp>
        <p:nvSpPr>
          <p:cNvPr id="74" name="Text Placeholder 5"/>
          <p:cNvSpPr txBox="1">
            <a:spLocks/>
          </p:cNvSpPr>
          <p:nvPr/>
        </p:nvSpPr>
        <p:spPr>
          <a:xfrm>
            <a:off x="7603574" y="4372307"/>
            <a:ext cx="1455358" cy="427893"/>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solidFill>
              </a:rPr>
              <a:t>Data Catalog</a:t>
            </a:r>
          </a:p>
          <a:p>
            <a:r>
              <a:rPr lang="en-US" sz="900" dirty="0">
                <a:solidFill>
                  <a:schemeClr val="tx1"/>
                </a:solidFill>
              </a:rPr>
              <a:t>Apache Hive Metastore</a:t>
            </a:r>
          </a:p>
          <a:p>
            <a:endParaRPr lang="en-US" sz="1400" dirty="0">
              <a:solidFill>
                <a:schemeClr val="tx1"/>
              </a:solidFill>
            </a:endParaRPr>
          </a:p>
        </p:txBody>
      </p:sp>
      <p:pic>
        <p:nvPicPr>
          <p:cNvPr id="78" name="Picture 77"/>
          <p:cNvPicPr>
            <a:picLocks noChangeAspect="1"/>
          </p:cNvPicPr>
          <p:nvPr/>
        </p:nvPicPr>
        <p:blipFill>
          <a:blip r:embed="rId7">
            <a:duotone>
              <a:schemeClr val="accent6">
                <a:shade val="45000"/>
                <a:satMod val="135000"/>
              </a:schemeClr>
              <a:prstClr val="white"/>
            </a:duotone>
          </a:blip>
          <a:stretch>
            <a:fillRect/>
          </a:stretch>
        </p:blipFill>
        <p:spPr>
          <a:xfrm>
            <a:off x="4753717" y="2302228"/>
            <a:ext cx="79520" cy="85070"/>
          </a:xfrm>
          <a:prstGeom prst="rect">
            <a:avLst/>
          </a:prstGeom>
        </p:spPr>
      </p:pic>
      <p:pic>
        <p:nvPicPr>
          <p:cNvPr id="79" name="Picture 78"/>
          <p:cNvPicPr>
            <a:picLocks noChangeAspect="1"/>
          </p:cNvPicPr>
          <p:nvPr/>
        </p:nvPicPr>
        <p:blipFill>
          <a:blip r:embed="rId6">
            <a:duotone>
              <a:prstClr val="black"/>
              <a:schemeClr val="accent3">
                <a:tint val="45000"/>
                <a:satMod val="400000"/>
              </a:schemeClr>
            </a:duotone>
          </a:blip>
          <a:stretch>
            <a:fillRect/>
          </a:stretch>
        </p:blipFill>
        <p:spPr>
          <a:xfrm>
            <a:off x="3725696" y="2268886"/>
            <a:ext cx="493005" cy="398497"/>
          </a:xfrm>
          <a:prstGeom prst="rect">
            <a:avLst/>
          </a:prstGeom>
        </p:spPr>
      </p:pic>
      <p:pic>
        <p:nvPicPr>
          <p:cNvPr id="80" name="Picture 79"/>
          <p:cNvPicPr>
            <a:picLocks noChangeAspect="1"/>
          </p:cNvPicPr>
          <p:nvPr/>
        </p:nvPicPr>
        <p:blipFill>
          <a:blip r:embed="rId7">
            <a:duotone>
              <a:schemeClr val="accent6">
                <a:shade val="45000"/>
                <a:satMod val="135000"/>
              </a:schemeClr>
              <a:prstClr val="white"/>
            </a:duotone>
          </a:blip>
          <a:stretch>
            <a:fillRect/>
          </a:stretch>
        </p:blipFill>
        <p:spPr>
          <a:xfrm>
            <a:off x="4101583" y="2284963"/>
            <a:ext cx="79520" cy="85069"/>
          </a:xfrm>
          <a:prstGeom prst="rect">
            <a:avLst/>
          </a:prstGeom>
        </p:spPr>
      </p:pic>
      <p:sp>
        <p:nvSpPr>
          <p:cNvPr id="70" name="TextBox 69"/>
          <p:cNvSpPr txBox="1"/>
          <p:nvPr/>
        </p:nvSpPr>
        <p:spPr>
          <a:xfrm>
            <a:off x="5572153" y="1444778"/>
            <a:ext cx="3203712" cy="1077218"/>
          </a:xfrm>
          <a:prstGeom prst="rect">
            <a:avLst/>
          </a:prstGeom>
          <a:noFill/>
        </p:spPr>
        <p:txBody>
          <a:bodyPr wrap="square" rtlCol="0">
            <a:spAutoFit/>
          </a:bodyPr>
          <a:lstStyle/>
          <a:p>
            <a:r>
              <a:rPr lang="en-US" sz="1600" i="1" smtClean="0"/>
              <a:t>Recommendation - Keep </a:t>
            </a:r>
            <a:r>
              <a:rPr lang="en-US" sz="1600" i="1"/>
              <a:t>your larger fact tables in Amazon S3 and your smaller dimension tables in Amazon </a:t>
            </a:r>
            <a:r>
              <a:rPr lang="en-US" sz="1600" i="1" smtClean="0"/>
              <a:t>Redshift</a:t>
            </a:r>
            <a:endParaRPr lang="en-US" sz="1600" i="1"/>
          </a:p>
        </p:txBody>
      </p:sp>
    </p:spTree>
    <p:extLst>
      <p:ext uri="{BB962C8B-B14F-4D97-AF65-F5344CB8AC3E}">
        <p14:creationId xmlns:p14="http://schemas.microsoft.com/office/powerpoint/2010/main" val="1713033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644178" cy="545741"/>
          </a:xfrm>
        </p:spPr>
        <p:txBody>
          <a:bodyPr/>
          <a:lstStyle/>
          <a:p>
            <a:r>
              <a:rPr lang="en-US" dirty="0">
                <a:solidFill>
                  <a:schemeClr val="tx1">
                    <a:lumMod val="50000"/>
                  </a:schemeClr>
                </a:solidFill>
              </a:rPr>
              <a:t>Amazon Redshift Spectrum uses standard SQL</a:t>
            </a:r>
          </a:p>
        </p:txBody>
      </p:sp>
      <p:sp>
        <p:nvSpPr>
          <p:cNvPr id="3" name="Content Placeholder 2"/>
          <p:cNvSpPr>
            <a:spLocks noGrp="1"/>
          </p:cNvSpPr>
          <p:nvPr>
            <p:ph idx="1"/>
          </p:nvPr>
        </p:nvSpPr>
        <p:spPr>
          <a:xfrm>
            <a:off x="340592" y="1377928"/>
            <a:ext cx="8700462" cy="2726240"/>
          </a:xfrm>
        </p:spPr>
        <p:txBody>
          <a:bodyPr>
            <a:normAutofit/>
          </a:bodyPr>
          <a:lstStyle/>
          <a:p>
            <a:r>
              <a:rPr lang="en-US" sz="2000" dirty="0" smtClean="0">
                <a:solidFill>
                  <a:schemeClr val="tx1">
                    <a:lumMod val="50000"/>
                  </a:schemeClr>
                </a:solidFill>
              </a:rPr>
              <a:t>Redshift Spectrum seamlessly integrates with your existing SQL &amp; BI apps</a:t>
            </a:r>
          </a:p>
          <a:p>
            <a:endParaRPr lang="en-US" sz="2000" dirty="0" smtClean="0">
              <a:solidFill>
                <a:schemeClr val="tx1">
                  <a:lumMod val="50000"/>
                </a:schemeClr>
              </a:solidFill>
            </a:endParaRPr>
          </a:p>
          <a:p>
            <a:r>
              <a:rPr lang="en-US" sz="2000" dirty="0" smtClean="0">
                <a:solidFill>
                  <a:schemeClr val="tx1">
                    <a:lumMod val="50000"/>
                  </a:schemeClr>
                </a:solidFill>
              </a:rPr>
              <a:t>Support for complex </a:t>
            </a:r>
            <a:r>
              <a:rPr lang="en-US" sz="2000" dirty="0">
                <a:solidFill>
                  <a:schemeClr val="tx1">
                    <a:lumMod val="50000"/>
                  </a:schemeClr>
                </a:solidFill>
              </a:rPr>
              <a:t>j</a:t>
            </a:r>
            <a:r>
              <a:rPr lang="en-US" sz="2000" dirty="0" smtClean="0">
                <a:solidFill>
                  <a:schemeClr val="tx1">
                    <a:lumMod val="50000"/>
                  </a:schemeClr>
                </a:solidFill>
              </a:rPr>
              <a:t>oins, nested queries</a:t>
            </a:r>
            <a:r>
              <a:rPr lang="en-US" sz="2000" dirty="0">
                <a:solidFill>
                  <a:schemeClr val="tx1">
                    <a:lumMod val="50000"/>
                  </a:schemeClr>
                </a:solidFill>
              </a:rPr>
              <a:t> </a:t>
            </a:r>
            <a:r>
              <a:rPr lang="en-US" sz="2000" dirty="0" smtClean="0">
                <a:solidFill>
                  <a:schemeClr val="tx1">
                    <a:lumMod val="50000"/>
                  </a:schemeClr>
                </a:solidFill>
              </a:rPr>
              <a:t>&amp; window functions </a:t>
            </a:r>
          </a:p>
          <a:p>
            <a:endParaRPr lang="en-US" sz="2000" dirty="0" smtClean="0">
              <a:solidFill>
                <a:schemeClr val="tx1">
                  <a:lumMod val="50000"/>
                </a:schemeClr>
              </a:solidFill>
            </a:endParaRPr>
          </a:p>
          <a:p>
            <a:r>
              <a:rPr lang="en-US" sz="2000" dirty="0" smtClean="0">
                <a:solidFill>
                  <a:schemeClr val="tx1">
                    <a:lumMod val="50000"/>
                  </a:schemeClr>
                </a:solidFill>
              </a:rPr>
              <a:t>Support for </a:t>
            </a:r>
            <a:r>
              <a:rPr lang="en-US" sz="2000" dirty="0">
                <a:solidFill>
                  <a:schemeClr val="tx1">
                    <a:lumMod val="50000"/>
                  </a:schemeClr>
                </a:solidFill>
              </a:rPr>
              <a:t>data </a:t>
            </a:r>
            <a:r>
              <a:rPr lang="en-US" sz="2000" dirty="0" smtClean="0">
                <a:solidFill>
                  <a:schemeClr val="tx1">
                    <a:lumMod val="50000"/>
                  </a:schemeClr>
                </a:solidFill>
              </a:rPr>
              <a:t>partitioned in S3 by any key </a:t>
            </a:r>
          </a:p>
          <a:p>
            <a:pPr lvl="1" indent="0">
              <a:buNone/>
            </a:pPr>
            <a:r>
              <a:rPr lang="en-US" sz="1800" dirty="0">
                <a:solidFill>
                  <a:schemeClr val="tx1">
                    <a:lumMod val="50000"/>
                  </a:schemeClr>
                </a:solidFill>
              </a:rPr>
              <a:t>D</a:t>
            </a:r>
            <a:r>
              <a:rPr lang="en-US" sz="1800" dirty="0" smtClean="0">
                <a:solidFill>
                  <a:schemeClr val="tx1">
                    <a:lumMod val="50000"/>
                  </a:schemeClr>
                </a:solidFill>
              </a:rPr>
              <a:t>ate, time, and any other </a:t>
            </a:r>
            <a:r>
              <a:rPr lang="en-US" sz="1800" dirty="0">
                <a:solidFill>
                  <a:schemeClr val="tx1">
                    <a:lumMod val="50000"/>
                  </a:schemeClr>
                </a:solidFill>
              </a:rPr>
              <a:t>c</a:t>
            </a:r>
            <a:r>
              <a:rPr lang="en-US" sz="1800" dirty="0" smtClean="0">
                <a:solidFill>
                  <a:schemeClr val="tx1">
                    <a:lumMod val="50000"/>
                  </a:schemeClr>
                </a:solidFill>
              </a:rPr>
              <a:t>ustom keys</a:t>
            </a:r>
          </a:p>
          <a:p>
            <a:pPr lvl="1" indent="0">
              <a:buNone/>
            </a:pPr>
            <a:r>
              <a:rPr lang="en-US" sz="1800" dirty="0" smtClean="0">
                <a:solidFill>
                  <a:schemeClr val="tx1">
                    <a:lumMod val="50000"/>
                  </a:schemeClr>
                </a:solidFill>
              </a:rPr>
              <a:t>e.g., year, month, day, hour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638" y="2630187"/>
            <a:ext cx="1846580" cy="1846580"/>
          </a:xfrm>
          <a:prstGeom prst="rect">
            <a:avLst/>
          </a:prstGeom>
        </p:spPr>
      </p:pic>
    </p:spTree>
    <p:extLst>
      <p:ext uri="{BB962C8B-B14F-4D97-AF65-F5344CB8AC3E}">
        <p14:creationId xmlns:p14="http://schemas.microsoft.com/office/powerpoint/2010/main" val="556361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p:txBody>
          <a:bodyPr/>
          <a:lstStyle/>
          <a:p>
            <a:r>
              <a:rPr lang="en-US" dirty="0"/>
              <a:t>Amazon Redshift</a:t>
            </a:r>
            <a:br>
              <a:rPr lang="en-US" dirty="0"/>
            </a:br>
            <a:r>
              <a:rPr lang="en-US" sz="1800" dirty="0">
                <a:solidFill>
                  <a:schemeClr val="accent1"/>
                </a:solidFill>
              </a:rPr>
              <a:t>10x faster at 1/10</a:t>
            </a:r>
            <a:r>
              <a:rPr lang="en-US" sz="1800" baseline="30000" dirty="0">
                <a:solidFill>
                  <a:schemeClr val="accent1"/>
                </a:solidFill>
              </a:rPr>
              <a:t>th</a:t>
            </a:r>
            <a:r>
              <a:rPr lang="en-US" sz="1800" dirty="0">
                <a:solidFill>
                  <a:schemeClr val="accent1"/>
                </a:solidFill>
              </a:rPr>
              <a:t> the cost</a:t>
            </a:r>
          </a:p>
        </p:txBody>
      </p:sp>
      <p:grpSp>
        <p:nvGrpSpPr>
          <p:cNvPr id="2" name="Group 1">
            <a:extLst>
              <a:ext uri="{FF2B5EF4-FFF2-40B4-BE49-F238E27FC236}">
                <a16:creationId xmlns:a16="http://schemas.microsoft.com/office/drawing/2014/main" id="{2591E995-0D51-44E6-B82D-1D6F3EA1FEDD}"/>
              </a:ext>
            </a:extLst>
          </p:cNvPr>
          <p:cNvGrpSpPr/>
          <p:nvPr/>
        </p:nvGrpSpPr>
        <p:grpSpPr>
          <a:xfrm>
            <a:off x="731562" y="1237350"/>
            <a:ext cx="2171899" cy="1388757"/>
            <a:chOff x="765771" y="1356095"/>
            <a:chExt cx="2171899" cy="1388757"/>
          </a:xfrm>
        </p:grpSpPr>
        <p:sp>
          <p:nvSpPr>
            <p:cNvPr id="63" name="TextBox 62"/>
            <p:cNvSpPr txBox="1"/>
            <p:nvPr/>
          </p:nvSpPr>
          <p:spPr>
            <a:xfrm>
              <a:off x="907072" y="1963020"/>
              <a:ext cx="1889296"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Fast</a:t>
              </a:r>
            </a:p>
          </p:txBody>
        </p:sp>
        <p:sp>
          <p:nvSpPr>
            <p:cNvPr id="67" name="TextBox 66"/>
            <p:cNvSpPr txBox="1"/>
            <p:nvPr/>
          </p:nvSpPr>
          <p:spPr>
            <a:xfrm>
              <a:off x="765771" y="2283187"/>
              <a:ext cx="2171899" cy="461665"/>
            </a:xfrm>
            <a:prstGeom prst="rect">
              <a:avLst/>
            </a:prstGeom>
            <a:noFill/>
          </p:spPr>
          <p:txBody>
            <a:bodyPr wrap="square" rtlCol="0">
              <a:spAutoFit/>
            </a:bodyPr>
            <a:lstStyle/>
            <a:p>
              <a:pPr algn="ctr"/>
              <a:r>
                <a:rPr lang="en-US" sz="1200" dirty="0">
                  <a:latin typeface="Amazon Ember Regular"/>
                </a:rPr>
                <a:t>Delivers fast results for all types of workloads</a:t>
              </a:r>
              <a:endParaRPr lang="en-US" sz="1200" dirty="0">
                <a:latin typeface="Amazon Ember Regular"/>
                <a:ea typeface="Amazon Ember" panose="02000000000000000000" pitchFamily="2" charset="0"/>
              </a:endParaRPr>
            </a:p>
          </p:txBody>
        </p:sp>
        <p:grpSp>
          <p:nvGrpSpPr>
            <p:cNvPr id="34" name="Group 33">
              <a:extLst>
                <a:ext uri="{FF2B5EF4-FFF2-40B4-BE49-F238E27FC236}">
                  <a16:creationId xmlns:a16="http://schemas.microsoft.com/office/drawing/2014/main" id="{DE05C00D-2ED3-4657-904E-1F1A0B06362A}"/>
                </a:ext>
              </a:extLst>
            </p:cNvPr>
            <p:cNvGrpSpPr/>
            <p:nvPr/>
          </p:nvGrpSpPr>
          <p:grpSpPr>
            <a:xfrm>
              <a:off x="1545105" y="1356095"/>
              <a:ext cx="560937" cy="431952"/>
              <a:chOff x="1230000" y="2386799"/>
              <a:chExt cx="418514" cy="322278"/>
            </a:xfrm>
          </p:grpSpPr>
          <p:sp>
            <p:nvSpPr>
              <p:cNvPr id="35" name="Freeform 9">
                <a:extLst>
                  <a:ext uri="{FF2B5EF4-FFF2-40B4-BE49-F238E27FC236}">
                    <a16:creationId xmlns:a16="http://schemas.microsoft.com/office/drawing/2014/main" id="{F2BE5143-49B3-4517-AC94-B69CAA3F524C}"/>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5056E377-F927-494B-996C-F8DA936F7569}"/>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Oval 10">
                <a:extLst>
                  <a:ext uri="{FF2B5EF4-FFF2-40B4-BE49-F238E27FC236}">
                    <a16:creationId xmlns:a16="http://schemas.microsoft.com/office/drawing/2014/main" id="{83B3E8A9-42CE-41B6-918A-EEF064BA72B0}"/>
                  </a:ext>
                </a:extLst>
              </p:cNvPr>
              <p:cNvSpPr>
                <a:spLocks noChangeArrowheads="1"/>
              </p:cNvSpPr>
              <p:nvPr/>
            </p:nvSpPr>
            <p:spPr bwMode="auto">
              <a:xfrm>
                <a:off x="1402330" y="2585985"/>
                <a:ext cx="73855" cy="73855"/>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1">
                <a:extLst>
                  <a:ext uri="{FF2B5EF4-FFF2-40B4-BE49-F238E27FC236}">
                    <a16:creationId xmlns:a16="http://schemas.microsoft.com/office/drawing/2014/main" id="{0B01F353-7329-4DD7-B0B8-EC83CC907833}"/>
                  </a:ext>
                </a:extLst>
              </p:cNvPr>
              <p:cNvSpPr>
                <a:spLocks noChangeShapeType="1"/>
              </p:cNvSpPr>
              <p:nvPr/>
            </p:nvSpPr>
            <p:spPr bwMode="auto">
              <a:xfrm flipV="1">
                <a:off x="1462757" y="2496463"/>
                <a:ext cx="102950" cy="100712"/>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2E8DD3ED-E07D-43C1-9699-68E67AE5A10D}"/>
              </a:ext>
            </a:extLst>
          </p:cNvPr>
          <p:cNvGrpSpPr/>
          <p:nvPr/>
        </p:nvGrpSpPr>
        <p:grpSpPr>
          <a:xfrm>
            <a:off x="3451842" y="1182304"/>
            <a:ext cx="2171899" cy="1443803"/>
            <a:chOff x="3486051" y="1301049"/>
            <a:chExt cx="2171899" cy="1443803"/>
          </a:xfrm>
        </p:grpSpPr>
        <p:sp>
          <p:nvSpPr>
            <p:cNvPr id="29" name="TextBox 28"/>
            <p:cNvSpPr txBox="1"/>
            <p:nvPr/>
          </p:nvSpPr>
          <p:spPr>
            <a:xfrm>
              <a:off x="3627352" y="1963020"/>
              <a:ext cx="1889296"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Simple</a:t>
              </a:r>
            </a:p>
          </p:txBody>
        </p:sp>
        <p:sp>
          <p:nvSpPr>
            <p:cNvPr id="39" name="TextBox 38"/>
            <p:cNvSpPr txBox="1"/>
            <p:nvPr/>
          </p:nvSpPr>
          <p:spPr>
            <a:xfrm>
              <a:off x="3486051" y="2283187"/>
              <a:ext cx="2171899" cy="461665"/>
            </a:xfrm>
            <a:prstGeom prst="rect">
              <a:avLst/>
            </a:prstGeom>
            <a:noFill/>
          </p:spPr>
          <p:txBody>
            <a:bodyPr wrap="square" rtlCol="0">
              <a:spAutoFit/>
            </a:bodyPr>
            <a:lstStyle/>
            <a:p>
              <a:pPr algn="ctr"/>
              <a:r>
                <a:rPr lang="en-US" sz="1200" dirty="0">
                  <a:latin typeface="Amazon Ember Regular"/>
                </a:rPr>
                <a:t>Create and start using a data warehouse in minutes</a:t>
              </a:r>
              <a:endParaRPr lang="en-US" sz="1200" dirty="0">
                <a:latin typeface="Amazon Ember Regular"/>
                <a:ea typeface="Amazon Ember" panose="02000000000000000000" pitchFamily="2" charset="0"/>
              </a:endParaRPr>
            </a:p>
          </p:txBody>
        </p:sp>
        <p:grpSp>
          <p:nvGrpSpPr>
            <p:cNvPr id="40" name="Group 39">
              <a:extLst>
                <a:ext uri="{FF2B5EF4-FFF2-40B4-BE49-F238E27FC236}">
                  <a16:creationId xmlns:a16="http://schemas.microsoft.com/office/drawing/2014/main" id="{BF3939E2-DEB0-455F-8A2C-A9A2973D6230}"/>
                </a:ext>
              </a:extLst>
            </p:cNvPr>
            <p:cNvGrpSpPr/>
            <p:nvPr/>
          </p:nvGrpSpPr>
          <p:grpSpPr>
            <a:xfrm>
              <a:off x="4330415" y="1301049"/>
              <a:ext cx="441969" cy="542045"/>
              <a:chOff x="1008401" y="1959394"/>
              <a:chExt cx="596643" cy="731743"/>
            </a:xfrm>
          </p:grpSpPr>
          <p:sp>
            <p:nvSpPr>
              <p:cNvPr id="41" name="Arc 40">
                <a:extLst>
                  <a:ext uri="{FF2B5EF4-FFF2-40B4-BE49-F238E27FC236}">
                    <a16:creationId xmlns:a16="http://schemas.microsoft.com/office/drawing/2014/main" id="{90F89A1F-5A80-4998-9652-8BE04A8AAAC0}"/>
                  </a:ext>
                </a:extLst>
              </p:cNvPr>
              <p:cNvSpPr/>
              <p:nvPr/>
            </p:nvSpPr>
            <p:spPr>
              <a:xfrm rot="19800000">
                <a:off x="1008401" y="1959394"/>
                <a:ext cx="596643" cy="564132"/>
              </a:xfrm>
              <a:prstGeom prst="arc">
                <a:avLst>
                  <a:gd name="adj1" fmla="val 14090884"/>
                  <a:gd name="adj2" fmla="val 11729108"/>
                </a:avLst>
              </a:prstGeom>
              <a:solidFill>
                <a:schemeClr val="bg1"/>
              </a:solidFill>
              <a:ln w="19050" cap="rnd">
                <a:solidFill>
                  <a:schemeClr val="tx1"/>
                </a:solidFill>
                <a:prstDash val="solid"/>
                <a:round/>
                <a:headEnd type="arrow" w="lg" len="med"/>
              </a:ln>
              <a:effectLst/>
              <a:ex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a:p>
            </p:txBody>
          </p:sp>
          <p:sp>
            <p:nvSpPr>
              <p:cNvPr id="42" name="Oval 41">
                <a:extLst>
                  <a:ext uri="{FF2B5EF4-FFF2-40B4-BE49-F238E27FC236}">
                    <a16:creationId xmlns:a16="http://schemas.microsoft.com/office/drawing/2014/main" id="{7206DCD1-0BB8-44C2-B395-75E014691479}"/>
                  </a:ext>
                </a:extLst>
              </p:cNvPr>
              <p:cNvSpPr/>
              <p:nvPr/>
            </p:nvSpPr>
            <p:spPr>
              <a:xfrm>
                <a:off x="1215609" y="2160293"/>
                <a:ext cx="171689" cy="162334"/>
              </a:xfrm>
              <a:prstGeom prst="ellipse">
                <a:avLst/>
              </a:prstGeom>
              <a:solidFill>
                <a:schemeClr val="tx1"/>
              </a:solidFill>
              <a:ln w="19050"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p>
            </p:txBody>
          </p:sp>
          <p:sp>
            <p:nvSpPr>
              <p:cNvPr id="43" name="Freeform 40">
                <a:extLst>
                  <a:ext uri="{FF2B5EF4-FFF2-40B4-BE49-F238E27FC236}">
                    <a16:creationId xmlns:a16="http://schemas.microsoft.com/office/drawing/2014/main" id="{BA30DB46-396B-4874-9AF8-6720F700AA6D}"/>
                  </a:ext>
                </a:extLst>
              </p:cNvPr>
              <p:cNvSpPr>
                <a:spLocks/>
              </p:cNvSpPr>
              <p:nvPr/>
            </p:nvSpPr>
            <p:spPr bwMode="auto">
              <a:xfrm>
                <a:off x="1211003" y="2241460"/>
                <a:ext cx="341757" cy="396225"/>
              </a:xfrm>
              <a:custGeom>
                <a:avLst/>
                <a:gdLst>
                  <a:gd name="T0" fmla="*/ 12 w 79"/>
                  <a:gd name="T1" fmla="*/ 60 h 97"/>
                  <a:gd name="T2" fmla="*/ 7 w 79"/>
                  <a:gd name="T3" fmla="*/ 65 h 97"/>
                  <a:gd name="T4" fmla="*/ 4 w 79"/>
                  <a:gd name="T5" fmla="*/ 86 h 97"/>
                  <a:gd name="T6" fmla="*/ 12 w 79"/>
                  <a:gd name="T7" fmla="*/ 97 h 97"/>
                  <a:gd name="T8" fmla="*/ 73 w 79"/>
                  <a:gd name="T9" fmla="*/ 97 h 97"/>
                  <a:gd name="T10" fmla="*/ 78 w 79"/>
                  <a:gd name="T11" fmla="*/ 55 h 97"/>
                  <a:gd name="T12" fmla="*/ 69 w 79"/>
                  <a:gd name="T13" fmla="*/ 44 h 97"/>
                  <a:gd name="T14" fmla="*/ 30 w 79"/>
                  <a:gd name="T15" fmla="*/ 40 h 97"/>
                  <a:gd name="T16" fmla="*/ 30 w 79"/>
                  <a:gd name="T17" fmla="*/ 9 h 97"/>
                  <a:gd name="T18" fmla="*/ 21 w 79"/>
                  <a:gd name="T19" fmla="*/ 0 h 97"/>
                  <a:gd name="T20" fmla="*/ 21 w 79"/>
                  <a:gd name="T21" fmla="*/ 0 h 97"/>
                  <a:gd name="T22" fmla="*/ 12 w 79"/>
                  <a:gd name="T23" fmla="*/ 9 h 97"/>
                  <a:gd name="T24" fmla="*/ 12 w 79"/>
                  <a:gd name="T25" fmla="*/ 7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7">
                    <a:moveTo>
                      <a:pt x="12" y="60"/>
                    </a:moveTo>
                    <a:cubicBezTo>
                      <a:pt x="7" y="65"/>
                      <a:pt x="7" y="65"/>
                      <a:pt x="7" y="65"/>
                    </a:cubicBezTo>
                    <a:cubicBezTo>
                      <a:pt x="1" y="70"/>
                      <a:pt x="0" y="79"/>
                      <a:pt x="4" y="86"/>
                    </a:cubicBezTo>
                    <a:cubicBezTo>
                      <a:pt x="12" y="97"/>
                      <a:pt x="12" y="97"/>
                      <a:pt x="12" y="97"/>
                    </a:cubicBezTo>
                    <a:cubicBezTo>
                      <a:pt x="73" y="97"/>
                      <a:pt x="73" y="97"/>
                      <a:pt x="73" y="97"/>
                    </a:cubicBezTo>
                    <a:cubicBezTo>
                      <a:pt x="78" y="55"/>
                      <a:pt x="78" y="55"/>
                      <a:pt x="78" y="55"/>
                    </a:cubicBezTo>
                    <a:cubicBezTo>
                      <a:pt x="79" y="50"/>
                      <a:pt x="75" y="45"/>
                      <a:pt x="69" y="44"/>
                    </a:cubicBezTo>
                    <a:cubicBezTo>
                      <a:pt x="30" y="40"/>
                      <a:pt x="30" y="40"/>
                      <a:pt x="30" y="40"/>
                    </a:cubicBezTo>
                    <a:cubicBezTo>
                      <a:pt x="30" y="9"/>
                      <a:pt x="30" y="9"/>
                      <a:pt x="30" y="9"/>
                    </a:cubicBezTo>
                    <a:cubicBezTo>
                      <a:pt x="30" y="4"/>
                      <a:pt x="26" y="0"/>
                      <a:pt x="21" y="0"/>
                    </a:cubicBezTo>
                    <a:cubicBezTo>
                      <a:pt x="21" y="0"/>
                      <a:pt x="21" y="0"/>
                      <a:pt x="21" y="0"/>
                    </a:cubicBezTo>
                    <a:cubicBezTo>
                      <a:pt x="16" y="0"/>
                      <a:pt x="12" y="4"/>
                      <a:pt x="12" y="9"/>
                    </a:cubicBezTo>
                    <a:cubicBezTo>
                      <a:pt x="12" y="75"/>
                      <a:pt x="12" y="75"/>
                      <a:pt x="12" y="75"/>
                    </a:cubicBezTo>
                  </a:path>
                </a:pathLst>
              </a:custGeom>
              <a:solidFill>
                <a:schemeClr val="bg1"/>
              </a:solidFill>
              <a:ln w="19050" cap="rnd">
                <a:solidFill>
                  <a:schemeClr val="tx1"/>
                </a:solidFill>
                <a:prstDash val="solid"/>
                <a:round/>
              </a:ln>
              <a:effectLst/>
              <a:ex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a:p>
            </p:txBody>
          </p:sp>
          <p:cxnSp>
            <p:nvCxnSpPr>
              <p:cNvPr id="46" name="Straight Connector 45">
                <a:extLst>
                  <a:ext uri="{FF2B5EF4-FFF2-40B4-BE49-F238E27FC236}">
                    <a16:creationId xmlns:a16="http://schemas.microsoft.com/office/drawing/2014/main" id="{C71E49BD-9F13-4B91-A88E-02A070E291C8}"/>
                  </a:ext>
                </a:extLst>
              </p:cNvPr>
              <p:cNvCxnSpPr>
                <a:cxnSpLocks/>
              </p:cNvCxnSpPr>
              <p:nvPr/>
            </p:nvCxnSpPr>
            <p:spPr>
              <a:xfrm>
                <a:off x="1254349" y="2691137"/>
                <a:ext cx="285180" cy="0"/>
              </a:xfrm>
              <a:prstGeom prst="line">
                <a:avLst/>
              </a:prstGeom>
              <a:solidFill>
                <a:schemeClr val="bg1"/>
              </a:solidFill>
              <a:ln w="19050" cap="rnd">
                <a:solidFill>
                  <a:schemeClr val="tx1"/>
                </a:solidFill>
                <a:prstDash val="solid"/>
                <a:round/>
                <a:headEnd type="none" w="lg" len="med"/>
              </a:ln>
              <a:effectLst/>
              <a:extLst/>
            </p:spPr>
            <p:style>
              <a:lnRef idx="1">
                <a:schemeClr val="accent1"/>
              </a:lnRef>
              <a:fillRef idx="3">
                <a:schemeClr val="accent1"/>
              </a:fillRef>
              <a:effectRef idx="2">
                <a:schemeClr val="accent1"/>
              </a:effectRef>
              <a:fontRef idx="minor">
                <a:schemeClr val="lt1"/>
              </a:fontRef>
            </p:style>
          </p:cxnSp>
        </p:grpSp>
      </p:grpSp>
      <p:grpSp>
        <p:nvGrpSpPr>
          <p:cNvPr id="4" name="Group 3">
            <a:extLst>
              <a:ext uri="{FF2B5EF4-FFF2-40B4-BE49-F238E27FC236}">
                <a16:creationId xmlns:a16="http://schemas.microsoft.com/office/drawing/2014/main" id="{1A3139A0-00F7-496E-941B-00C0F005487D}"/>
              </a:ext>
            </a:extLst>
          </p:cNvPr>
          <p:cNvGrpSpPr/>
          <p:nvPr/>
        </p:nvGrpSpPr>
        <p:grpSpPr>
          <a:xfrm>
            <a:off x="6056852" y="1210918"/>
            <a:ext cx="2213709" cy="1415189"/>
            <a:chOff x="6091061" y="1329663"/>
            <a:chExt cx="2213709" cy="1415189"/>
          </a:xfrm>
        </p:grpSpPr>
        <p:sp>
          <p:nvSpPr>
            <p:cNvPr id="64" name="TextBox 63"/>
            <p:cNvSpPr txBox="1"/>
            <p:nvPr/>
          </p:nvSpPr>
          <p:spPr>
            <a:xfrm>
              <a:off x="6228740" y="1963020"/>
              <a:ext cx="1938351"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Cost-effective</a:t>
              </a:r>
            </a:p>
          </p:txBody>
        </p:sp>
        <p:sp>
          <p:nvSpPr>
            <p:cNvPr id="68" name="TextBox 67"/>
            <p:cNvSpPr txBox="1"/>
            <p:nvPr/>
          </p:nvSpPr>
          <p:spPr>
            <a:xfrm>
              <a:off x="6091061" y="2283187"/>
              <a:ext cx="2213709" cy="461665"/>
            </a:xfrm>
            <a:prstGeom prst="rect">
              <a:avLst/>
            </a:prstGeom>
            <a:noFill/>
          </p:spPr>
          <p:txBody>
            <a:bodyPr wrap="square" rtlCol="0">
              <a:spAutoFit/>
            </a:bodyPr>
            <a:lstStyle/>
            <a:p>
              <a:pPr algn="ctr"/>
              <a:r>
                <a:rPr lang="en-US" sz="1200" dirty="0">
                  <a:latin typeface="Amazon Ember Regular"/>
                </a:rPr>
                <a:t>No upfront costs, start small, and pay as you go</a:t>
              </a:r>
              <a:endParaRPr lang="en-US" sz="1200" dirty="0">
                <a:latin typeface="Amazon Ember Regular"/>
                <a:ea typeface="Amazon Ember" panose="02000000000000000000" pitchFamily="2" charset="0"/>
              </a:endParaRPr>
            </a:p>
          </p:txBody>
        </p:sp>
        <p:grpSp>
          <p:nvGrpSpPr>
            <p:cNvPr id="47" name="Group 46">
              <a:extLst>
                <a:ext uri="{FF2B5EF4-FFF2-40B4-BE49-F238E27FC236}">
                  <a16:creationId xmlns:a16="http://schemas.microsoft.com/office/drawing/2014/main" id="{A58E558B-2463-4FA7-AF3F-2EC24B68FC51}"/>
                </a:ext>
              </a:extLst>
            </p:cNvPr>
            <p:cNvGrpSpPr/>
            <p:nvPr/>
          </p:nvGrpSpPr>
          <p:grpSpPr>
            <a:xfrm>
              <a:off x="6954446" y="1329663"/>
              <a:ext cx="486939" cy="484816"/>
              <a:chOff x="1988616" y="2116627"/>
              <a:chExt cx="482627" cy="480523"/>
            </a:xfrm>
          </p:grpSpPr>
          <p:grpSp>
            <p:nvGrpSpPr>
              <p:cNvPr id="48" name="Group 47">
                <a:extLst>
                  <a:ext uri="{FF2B5EF4-FFF2-40B4-BE49-F238E27FC236}">
                    <a16:creationId xmlns:a16="http://schemas.microsoft.com/office/drawing/2014/main" id="{2F92469E-C442-4637-92F0-F1BF4D80AC1C}"/>
                  </a:ext>
                </a:extLst>
              </p:cNvPr>
              <p:cNvGrpSpPr/>
              <p:nvPr/>
            </p:nvGrpSpPr>
            <p:grpSpPr>
              <a:xfrm>
                <a:off x="2150439" y="2207649"/>
                <a:ext cx="158980" cy="298479"/>
                <a:chOff x="6315195" y="1859369"/>
                <a:chExt cx="158980" cy="298479"/>
              </a:xfrm>
            </p:grpSpPr>
            <p:sp>
              <p:nvSpPr>
                <p:cNvPr id="50" name="Freeform 10">
                  <a:extLst>
                    <a:ext uri="{FF2B5EF4-FFF2-40B4-BE49-F238E27FC236}">
                      <a16:creationId xmlns:a16="http://schemas.microsoft.com/office/drawing/2014/main" id="{1C97C5ED-6F0D-45D5-98E7-FC36343A8D90}"/>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8" name="Straight Connector 57">
                  <a:extLst>
                    <a:ext uri="{FF2B5EF4-FFF2-40B4-BE49-F238E27FC236}">
                      <a16:creationId xmlns:a16="http://schemas.microsoft.com/office/drawing/2014/main" id="{515A8BB5-DEB4-4937-9062-6BCE50273501}"/>
                    </a:ext>
                  </a:extLst>
                </p:cNvPr>
                <p:cNvCxnSpPr/>
                <p:nvPr/>
              </p:nvCxnSpPr>
              <p:spPr>
                <a:xfrm>
                  <a:off x="6394684" y="1859369"/>
                  <a:ext cx="0" cy="298479"/>
                </a:xfrm>
                <a:prstGeom prst="line">
                  <a:avLst/>
                </a:prstGeom>
                <a:noFill/>
                <a:ln w="19050" cap="rnd">
                  <a:solidFill>
                    <a:schemeClr val="tx1"/>
                  </a:solidFill>
                  <a:prstDash val="solid"/>
                  <a:round/>
                  <a:headEnd/>
                  <a:tailEnd/>
                </a:ln>
              </p:spPr>
            </p:cxnSp>
          </p:grpSp>
          <p:sp>
            <p:nvSpPr>
              <p:cNvPr id="49" name="Freeform 6">
                <a:extLst>
                  <a:ext uri="{FF2B5EF4-FFF2-40B4-BE49-F238E27FC236}">
                    <a16:creationId xmlns:a16="http://schemas.microsoft.com/office/drawing/2014/main" id="{183F58F6-BE78-4588-8C13-FDC9D5711C7E}"/>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70192769-68E5-4294-8602-F912CB8159A2}"/>
              </a:ext>
            </a:extLst>
          </p:cNvPr>
          <p:cNvGrpSpPr/>
          <p:nvPr/>
        </p:nvGrpSpPr>
        <p:grpSpPr>
          <a:xfrm>
            <a:off x="731562" y="2929962"/>
            <a:ext cx="2171899" cy="1468780"/>
            <a:chOff x="765771" y="3048707"/>
            <a:chExt cx="2171899" cy="1468780"/>
          </a:xfrm>
        </p:grpSpPr>
        <p:sp>
          <p:nvSpPr>
            <p:cNvPr id="44" name="TextBox 43"/>
            <p:cNvSpPr txBox="1"/>
            <p:nvPr/>
          </p:nvSpPr>
          <p:spPr>
            <a:xfrm>
              <a:off x="907072" y="3762617"/>
              <a:ext cx="1889296"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Scalable</a:t>
              </a:r>
            </a:p>
          </p:txBody>
        </p:sp>
        <p:sp>
          <p:nvSpPr>
            <p:cNvPr id="45" name="TextBox 44"/>
            <p:cNvSpPr txBox="1"/>
            <p:nvPr/>
          </p:nvSpPr>
          <p:spPr>
            <a:xfrm>
              <a:off x="765771" y="4055822"/>
              <a:ext cx="2171899" cy="461665"/>
            </a:xfrm>
            <a:prstGeom prst="rect">
              <a:avLst/>
            </a:prstGeom>
            <a:noFill/>
          </p:spPr>
          <p:txBody>
            <a:bodyPr wrap="square" rtlCol="0">
              <a:spAutoFit/>
            </a:bodyPr>
            <a:lstStyle/>
            <a:p>
              <a:pPr algn="ctr"/>
              <a:r>
                <a:rPr lang="en-US" sz="1200" dirty="0">
                  <a:latin typeface="Amazon Ember Regular"/>
                </a:rPr>
                <a:t>Gigabytes to petabytes </a:t>
              </a:r>
            </a:p>
            <a:p>
              <a:pPr algn="ctr"/>
              <a:r>
                <a:rPr lang="en-US" sz="1200" dirty="0">
                  <a:latin typeface="Amazon Ember Regular"/>
                </a:rPr>
                <a:t>to exabytes</a:t>
              </a:r>
              <a:endParaRPr lang="en-US" sz="1200" dirty="0">
                <a:latin typeface="Amazon Ember Regular"/>
                <a:ea typeface="Amazon Ember" panose="02000000000000000000" pitchFamily="2" charset="0"/>
              </a:endParaRPr>
            </a:p>
          </p:txBody>
        </p:sp>
        <p:grpSp>
          <p:nvGrpSpPr>
            <p:cNvPr id="52" name="Group 51">
              <a:extLst>
                <a:ext uri="{FF2B5EF4-FFF2-40B4-BE49-F238E27FC236}">
                  <a16:creationId xmlns:a16="http://schemas.microsoft.com/office/drawing/2014/main" id="{07ABC64B-3937-4AC3-AB1A-A374E0B3A291}"/>
                </a:ext>
              </a:extLst>
            </p:cNvPr>
            <p:cNvGrpSpPr/>
            <p:nvPr/>
          </p:nvGrpSpPr>
          <p:grpSpPr>
            <a:xfrm>
              <a:off x="1560473" y="3048707"/>
              <a:ext cx="548640" cy="548640"/>
              <a:chOff x="2834659" y="2616498"/>
              <a:chExt cx="432517" cy="432517"/>
            </a:xfrm>
          </p:grpSpPr>
          <p:sp>
            <p:nvSpPr>
              <p:cNvPr id="53" name="Oval 52">
                <a:extLst>
                  <a:ext uri="{FF2B5EF4-FFF2-40B4-BE49-F238E27FC236}">
                    <a16:creationId xmlns:a16="http://schemas.microsoft.com/office/drawing/2014/main" id="{8050A7CE-B89E-4BD1-80DF-31FE20C0D5CD}"/>
                  </a:ext>
                </a:extLst>
              </p:cNvPr>
              <p:cNvSpPr/>
              <p:nvPr/>
            </p:nvSpPr>
            <p:spPr>
              <a:xfrm>
                <a:off x="2834659" y="2616498"/>
                <a:ext cx="432517" cy="432517"/>
              </a:xfrm>
              <a:prstGeom prst="ellipse">
                <a:avLst/>
              </a:prstGeom>
              <a:solidFill>
                <a:schemeClr val="bg1"/>
              </a:solidFill>
              <a:ln w="19050" cap="rnd">
                <a:solidFill>
                  <a:schemeClr val="tx2"/>
                </a:solidFill>
              </a:ln>
            </p:spPr>
            <p:txBody>
              <a:bodyPr vert="horz" wrap="square" lIns="91440" tIns="45720" rIns="91440" bIns="45720" numCol="1" anchor="t" anchorCtr="0" compatLnSpc="1">
                <a:prstTxWarp prst="textNoShape">
                  <a:avLst/>
                </a:prstTxWarp>
              </a:bodyPr>
              <a:lstStyle/>
              <a:p>
                <a:pPr defTabSz="914377"/>
                <a:endParaRPr lang="en-US" dirty="0">
                  <a:solidFill>
                    <a:srgbClr val="474746"/>
                  </a:solidFill>
                  <a:latin typeface="Arial"/>
                </a:endParaRPr>
              </a:p>
            </p:txBody>
          </p:sp>
          <p:grpSp>
            <p:nvGrpSpPr>
              <p:cNvPr id="54" name="Group 53">
                <a:extLst>
                  <a:ext uri="{FF2B5EF4-FFF2-40B4-BE49-F238E27FC236}">
                    <a16:creationId xmlns:a16="http://schemas.microsoft.com/office/drawing/2014/main" id="{A34DFC91-CCEF-4542-A74B-6712FA702975}"/>
                  </a:ext>
                </a:extLst>
              </p:cNvPr>
              <p:cNvGrpSpPr/>
              <p:nvPr/>
            </p:nvGrpSpPr>
            <p:grpSpPr>
              <a:xfrm>
                <a:off x="2933304" y="2715143"/>
                <a:ext cx="235226" cy="235226"/>
                <a:chOff x="2959478" y="2741317"/>
                <a:chExt cx="182878" cy="182878"/>
              </a:xfrm>
            </p:grpSpPr>
            <p:cxnSp>
              <p:nvCxnSpPr>
                <p:cNvPr id="55" name="Straight Arrow Connector 54">
                  <a:extLst>
                    <a:ext uri="{FF2B5EF4-FFF2-40B4-BE49-F238E27FC236}">
                      <a16:creationId xmlns:a16="http://schemas.microsoft.com/office/drawing/2014/main" id="{9618F31C-028E-40E9-B94E-D4431FADD8A8}"/>
                    </a:ext>
                  </a:extLst>
                </p:cNvPr>
                <p:cNvCxnSpPr>
                  <a:cxnSpLocks/>
                </p:cNvCxnSpPr>
                <p:nvPr/>
              </p:nvCxnSpPr>
              <p:spPr>
                <a:xfrm flipH="1">
                  <a:off x="2959478" y="2741317"/>
                  <a:ext cx="182878" cy="182878"/>
                </a:xfrm>
                <a:prstGeom prst="straightConnector1">
                  <a:avLst/>
                </a:prstGeom>
                <a:solidFill>
                  <a:schemeClr val="bg1"/>
                </a:solidFill>
                <a:ln w="19050" cap="rnd">
                  <a:solidFill>
                    <a:schemeClr val="tx2"/>
                  </a:solidFill>
                  <a:headEnd type="arrow" w="med" len="sm"/>
                  <a:tailEnd type="arrow" w="med" len="sm"/>
                </a:ln>
              </p:spPr>
            </p:cxnSp>
            <p:cxnSp>
              <p:nvCxnSpPr>
                <p:cNvPr id="56" name="Straight Arrow Connector 55">
                  <a:extLst>
                    <a:ext uri="{FF2B5EF4-FFF2-40B4-BE49-F238E27FC236}">
                      <a16:creationId xmlns:a16="http://schemas.microsoft.com/office/drawing/2014/main" id="{1777703C-D1B2-4CA1-B1DA-DB6132956E0F}"/>
                    </a:ext>
                  </a:extLst>
                </p:cNvPr>
                <p:cNvCxnSpPr>
                  <a:cxnSpLocks/>
                </p:cNvCxnSpPr>
                <p:nvPr/>
              </p:nvCxnSpPr>
              <p:spPr>
                <a:xfrm>
                  <a:off x="2959478" y="2741317"/>
                  <a:ext cx="182878" cy="182878"/>
                </a:xfrm>
                <a:prstGeom prst="straightConnector1">
                  <a:avLst/>
                </a:prstGeom>
                <a:solidFill>
                  <a:schemeClr val="bg1"/>
                </a:solidFill>
                <a:ln w="19050" cap="rnd">
                  <a:solidFill>
                    <a:schemeClr val="tx2"/>
                  </a:solidFill>
                  <a:headEnd type="arrow" w="med" len="sm"/>
                  <a:tailEnd type="arrow" w="med" len="sm"/>
                </a:ln>
              </p:spPr>
            </p:cxnSp>
          </p:grpSp>
        </p:grpSp>
      </p:grpSp>
      <p:grpSp>
        <p:nvGrpSpPr>
          <p:cNvPr id="9" name="Group 8">
            <a:extLst>
              <a:ext uri="{FF2B5EF4-FFF2-40B4-BE49-F238E27FC236}">
                <a16:creationId xmlns:a16="http://schemas.microsoft.com/office/drawing/2014/main" id="{FAE26A4E-0440-4939-9C54-61E675838F79}"/>
              </a:ext>
            </a:extLst>
          </p:cNvPr>
          <p:cNvGrpSpPr/>
          <p:nvPr/>
        </p:nvGrpSpPr>
        <p:grpSpPr>
          <a:xfrm>
            <a:off x="3239051" y="2929963"/>
            <a:ext cx="2597481" cy="1468779"/>
            <a:chOff x="3273260" y="3048708"/>
            <a:chExt cx="2597481" cy="1468779"/>
          </a:xfrm>
        </p:grpSpPr>
        <p:sp>
          <p:nvSpPr>
            <p:cNvPr id="65" name="TextBox 64"/>
            <p:cNvSpPr txBox="1"/>
            <p:nvPr/>
          </p:nvSpPr>
          <p:spPr>
            <a:xfrm>
              <a:off x="3542944" y="3762617"/>
              <a:ext cx="2058113"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Integrated</a:t>
              </a:r>
            </a:p>
          </p:txBody>
        </p:sp>
        <p:sp>
          <p:nvSpPr>
            <p:cNvPr id="27" name="TextBox 26"/>
            <p:cNvSpPr txBox="1"/>
            <p:nvPr/>
          </p:nvSpPr>
          <p:spPr>
            <a:xfrm>
              <a:off x="3273260" y="4055822"/>
              <a:ext cx="2597481" cy="461665"/>
            </a:xfrm>
            <a:prstGeom prst="rect">
              <a:avLst/>
            </a:prstGeom>
            <a:noFill/>
          </p:spPr>
          <p:txBody>
            <a:bodyPr wrap="square" rtlCol="0">
              <a:spAutoFit/>
            </a:bodyPr>
            <a:lstStyle/>
            <a:p>
              <a:pPr algn="ctr"/>
              <a:r>
                <a:rPr lang="en-US" sz="1200" dirty="0">
                  <a:latin typeface="Amazon Ember Regular"/>
                </a:rPr>
                <a:t>Integrated with S3 data lakes, </a:t>
              </a:r>
            </a:p>
            <a:p>
              <a:pPr algn="ctr"/>
              <a:r>
                <a:rPr lang="en-US" sz="1200" dirty="0">
                  <a:latin typeface="Amazon Ember Regular"/>
                </a:rPr>
                <a:t>AWS services and third-party tools</a:t>
              </a:r>
              <a:endParaRPr lang="en-US" sz="1200" dirty="0">
                <a:latin typeface="Amazon Ember Regular"/>
                <a:ea typeface="Amazon Ember" panose="02000000000000000000" pitchFamily="2" charset="0"/>
              </a:endParaRPr>
            </a:p>
          </p:txBody>
        </p:sp>
        <p:sp>
          <p:nvSpPr>
            <p:cNvPr id="59" name="Freeform 5">
              <a:extLst>
                <a:ext uri="{FF2B5EF4-FFF2-40B4-BE49-F238E27FC236}">
                  <a16:creationId xmlns:a16="http://schemas.microsoft.com/office/drawing/2014/main" id="{B330C699-AA18-4212-A456-6E359D5CF4B7}"/>
                </a:ext>
              </a:extLst>
            </p:cNvPr>
            <p:cNvSpPr>
              <a:spLocks/>
            </p:cNvSpPr>
            <p:nvPr/>
          </p:nvSpPr>
          <p:spPr bwMode="auto">
            <a:xfrm>
              <a:off x="4398874" y="3270602"/>
              <a:ext cx="104038" cy="104038"/>
            </a:xfrm>
            <a:custGeom>
              <a:avLst/>
              <a:gdLst>
                <a:gd name="T0" fmla="*/ 124 w 124"/>
                <a:gd name="T1" fmla="*/ 124 h 124"/>
                <a:gd name="T2" fmla="*/ 62 w 124"/>
                <a:gd name="T3" fmla="*/ 124 h 124"/>
                <a:gd name="T4" fmla="*/ 0 w 124"/>
                <a:gd name="T5" fmla="*/ 62 h 124"/>
                <a:gd name="T6" fmla="*/ 0 w 124"/>
                <a:gd name="T7" fmla="*/ 62 h 124"/>
                <a:gd name="T8" fmla="*/ 62 w 124"/>
                <a:gd name="T9" fmla="*/ 0 h 124"/>
                <a:gd name="T10" fmla="*/ 124 w 124"/>
                <a:gd name="T11" fmla="*/ 0 h 124"/>
                <a:gd name="T12" fmla="*/ 124 w 12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124" h="124">
                  <a:moveTo>
                    <a:pt x="124" y="124"/>
                  </a:moveTo>
                  <a:cubicBezTo>
                    <a:pt x="62" y="124"/>
                    <a:pt x="62" y="124"/>
                    <a:pt x="62" y="124"/>
                  </a:cubicBezTo>
                  <a:cubicBezTo>
                    <a:pt x="28" y="124"/>
                    <a:pt x="0" y="97"/>
                    <a:pt x="0" y="62"/>
                  </a:cubicBezTo>
                  <a:cubicBezTo>
                    <a:pt x="0" y="62"/>
                    <a:pt x="0" y="62"/>
                    <a:pt x="0" y="62"/>
                  </a:cubicBezTo>
                  <a:cubicBezTo>
                    <a:pt x="0" y="28"/>
                    <a:pt x="28" y="0"/>
                    <a:pt x="62" y="0"/>
                  </a:cubicBezTo>
                  <a:cubicBezTo>
                    <a:pt x="124" y="0"/>
                    <a:pt x="124" y="0"/>
                    <a:pt x="124" y="0"/>
                  </a:cubicBezTo>
                  <a:lnTo>
                    <a:pt x="124" y="124"/>
                  </a:ln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6">
              <a:extLst>
                <a:ext uri="{FF2B5EF4-FFF2-40B4-BE49-F238E27FC236}">
                  <a16:creationId xmlns:a16="http://schemas.microsoft.com/office/drawing/2014/main" id="{562CCF33-BB66-4A6A-9DBC-A1785E9C4BFC}"/>
                </a:ext>
              </a:extLst>
            </p:cNvPr>
            <p:cNvSpPr>
              <a:spLocks/>
            </p:cNvSpPr>
            <p:nvPr/>
          </p:nvSpPr>
          <p:spPr bwMode="auto">
            <a:xfrm>
              <a:off x="4502912" y="3288078"/>
              <a:ext cx="42672" cy="13411"/>
            </a:xfrm>
            <a:custGeom>
              <a:avLst/>
              <a:gdLst>
                <a:gd name="T0" fmla="*/ 0 w 51"/>
                <a:gd name="T1" fmla="*/ 0 h 16"/>
                <a:gd name="T2" fmla="*/ 43 w 51"/>
                <a:gd name="T3" fmla="*/ 0 h 16"/>
                <a:gd name="T4" fmla="*/ 51 w 51"/>
                <a:gd name="T5" fmla="*/ 8 h 16"/>
                <a:gd name="T6" fmla="*/ 51 w 51"/>
                <a:gd name="T7" fmla="*/ 8 h 16"/>
                <a:gd name="T8" fmla="*/ 43 w 51"/>
                <a:gd name="T9" fmla="*/ 16 h 16"/>
                <a:gd name="T10" fmla="*/ 0 w 51"/>
                <a:gd name="T11" fmla="*/ 16 h 16"/>
              </a:gdLst>
              <a:ahLst/>
              <a:cxnLst>
                <a:cxn ang="0">
                  <a:pos x="T0" y="T1"/>
                </a:cxn>
                <a:cxn ang="0">
                  <a:pos x="T2" y="T3"/>
                </a:cxn>
                <a:cxn ang="0">
                  <a:pos x="T4" y="T5"/>
                </a:cxn>
                <a:cxn ang="0">
                  <a:pos x="T6" y="T7"/>
                </a:cxn>
                <a:cxn ang="0">
                  <a:pos x="T8" y="T9"/>
                </a:cxn>
                <a:cxn ang="0">
                  <a:pos x="T10" y="T11"/>
                </a:cxn>
              </a:cxnLst>
              <a:rect l="0" t="0" r="r" b="b"/>
              <a:pathLst>
                <a:path w="51" h="16">
                  <a:moveTo>
                    <a:pt x="0" y="0"/>
                  </a:moveTo>
                  <a:cubicBezTo>
                    <a:pt x="43" y="0"/>
                    <a:pt x="43" y="0"/>
                    <a:pt x="43" y="0"/>
                  </a:cubicBezTo>
                  <a:cubicBezTo>
                    <a:pt x="47" y="0"/>
                    <a:pt x="51" y="4"/>
                    <a:pt x="51" y="8"/>
                  </a:cubicBezTo>
                  <a:cubicBezTo>
                    <a:pt x="51" y="8"/>
                    <a:pt x="51" y="8"/>
                    <a:pt x="51" y="8"/>
                  </a:cubicBezTo>
                  <a:cubicBezTo>
                    <a:pt x="51" y="12"/>
                    <a:pt x="47" y="16"/>
                    <a:pt x="43" y="16"/>
                  </a:cubicBezTo>
                  <a:cubicBezTo>
                    <a:pt x="0" y="16"/>
                    <a:pt x="0" y="16"/>
                    <a:pt x="0" y="16"/>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7">
              <a:extLst>
                <a:ext uri="{FF2B5EF4-FFF2-40B4-BE49-F238E27FC236}">
                  <a16:creationId xmlns:a16="http://schemas.microsoft.com/office/drawing/2014/main" id="{12C1AEA5-2C74-4F1D-8085-28E2FBF8F219}"/>
                </a:ext>
              </a:extLst>
            </p:cNvPr>
            <p:cNvSpPr>
              <a:spLocks/>
            </p:cNvSpPr>
            <p:nvPr/>
          </p:nvSpPr>
          <p:spPr bwMode="auto">
            <a:xfrm>
              <a:off x="4502912" y="3344567"/>
              <a:ext cx="42672" cy="13411"/>
            </a:xfrm>
            <a:custGeom>
              <a:avLst/>
              <a:gdLst>
                <a:gd name="T0" fmla="*/ 0 w 51"/>
                <a:gd name="T1" fmla="*/ 0 h 16"/>
                <a:gd name="T2" fmla="*/ 43 w 51"/>
                <a:gd name="T3" fmla="*/ 0 h 16"/>
                <a:gd name="T4" fmla="*/ 51 w 51"/>
                <a:gd name="T5" fmla="*/ 8 h 16"/>
                <a:gd name="T6" fmla="*/ 51 w 51"/>
                <a:gd name="T7" fmla="*/ 8 h 16"/>
                <a:gd name="T8" fmla="*/ 43 w 51"/>
                <a:gd name="T9" fmla="*/ 16 h 16"/>
                <a:gd name="T10" fmla="*/ 0 w 51"/>
                <a:gd name="T11" fmla="*/ 16 h 16"/>
              </a:gdLst>
              <a:ahLst/>
              <a:cxnLst>
                <a:cxn ang="0">
                  <a:pos x="T0" y="T1"/>
                </a:cxn>
                <a:cxn ang="0">
                  <a:pos x="T2" y="T3"/>
                </a:cxn>
                <a:cxn ang="0">
                  <a:pos x="T4" y="T5"/>
                </a:cxn>
                <a:cxn ang="0">
                  <a:pos x="T6" y="T7"/>
                </a:cxn>
                <a:cxn ang="0">
                  <a:pos x="T8" y="T9"/>
                </a:cxn>
                <a:cxn ang="0">
                  <a:pos x="T10" y="T11"/>
                </a:cxn>
              </a:cxnLst>
              <a:rect l="0" t="0" r="r" b="b"/>
              <a:pathLst>
                <a:path w="51" h="16">
                  <a:moveTo>
                    <a:pt x="0" y="0"/>
                  </a:moveTo>
                  <a:cubicBezTo>
                    <a:pt x="43" y="0"/>
                    <a:pt x="43" y="0"/>
                    <a:pt x="43" y="0"/>
                  </a:cubicBezTo>
                  <a:cubicBezTo>
                    <a:pt x="47" y="0"/>
                    <a:pt x="51" y="4"/>
                    <a:pt x="51" y="8"/>
                  </a:cubicBezTo>
                  <a:cubicBezTo>
                    <a:pt x="51" y="8"/>
                    <a:pt x="51" y="8"/>
                    <a:pt x="51" y="8"/>
                  </a:cubicBezTo>
                  <a:cubicBezTo>
                    <a:pt x="51" y="12"/>
                    <a:pt x="47" y="16"/>
                    <a:pt x="43" y="16"/>
                  </a:cubicBezTo>
                  <a:cubicBezTo>
                    <a:pt x="0" y="16"/>
                    <a:pt x="0" y="16"/>
                    <a:pt x="0" y="16"/>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8">
              <a:extLst>
                <a:ext uri="{FF2B5EF4-FFF2-40B4-BE49-F238E27FC236}">
                  <a16:creationId xmlns:a16="http://schemas.microsoft.com/office/drawing/2014/main" id="{7FAEC208-8B0E-4336-83BC-F48CCB19C829}"/>
                </a:ext>
              </a:extLst>
            </p:cNvPr>
            <p:cNvSpPr>
              <a:spLocks/>
            </p:cNvSpPr>
            <p:nvPr/>
          </p:nvSpPr>
          <p:spPr bwMode="auto">
            <a:xfrm>
              <a:off x="4297680" y="3322622"/>
              <a:ext cx="542544" cy="274726"/>
            </a:xfrm>
            <a:custGeom>
              <a:avLst/>
              <a:gdLst>
                <a:gd name="T0" fmla="*/ 648 w 648"/>
                <a:gd name="T1" fmla="*/ 62 h 328"/>
                <a:gd name="T2" fmla="*/ 327 w 648"/>
                <a:gd name="T3" fmla="*/ 328 h 328"/>
                <a:gd name="T4" fmla="*/ 0 w 648"/>
                <a:gd name="T5" fmla="*/ 0 h 328"/>
                <a:gd name="T6" fmla="*/ 121 w 648"/>
                <a:gd name="T7" fmla="*/ 0 h 328"/>
              </a:gdLst>
              <a:ahLst/>
              <a:cxnLst>
                <a:cxn ang="0">
                  <a:pos x="T0" y="T1"/>
                </a:cxn>
                <a:cxn ang="0">
                  <a:pos x="T2" y="T3"/>
                </a:cxn>
                <a:cxn ang="0">
                  <a:pos x="T4" y="T5"/>
                </a:cxn>
                <a:cxn ang="0">
                  <a:pos x="T6" y="T7"/>
                </a:cxn>
              </a:cxnLst>
              <a:rect l="0" t="0" r="r" b="b"/>
              <a:pathLst>
                <a:path w="648" h="328">
                  <a:moveTo>
                    <a:pt x="648" y="62"/>
                  </a:moveTo>
                  <a:cubicBezTo>
                    <a:pt x="619" y="214"/>
                    <a:pt x="487" y="328"/>
                    <a:pt x="327" y="328"/>
                  </a:cubicBezTo>
                  <a:cubicBezTo>
                    <a:pt x="146" y="328"/>
                    <a:pt x="0" y="181"/>
                    <a:pt x="0" y="0"/>
                  </a:cubicBezTo>
                  <a:cubicBezTo>
                    <a:pt x="121" y="0"/>
                    <a:pt x="121" y="0"/>
                    <a:pt x="121" y="0"/>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42AD8692-6C4C-4849-BC62-18333254AD52}"/>
                </a:ext>
              </a:extLst>
            </p:cNvPr>
            <p:cNvSpPr>
              <a:spLocks/>
            </p:cNvSpPr>
            <p:nvPr/>
          </p:nvSpPr>
          <p:spPr bwMode="auto">
            <a:xfrm>
              <a:off x="4640275" y="3270602"/>
              <a:ext cx="103632" cy="104038"/>
            </a:xfrm>
            <a:custGeom>
              <a:avLst/>
              <a:gdLst>
                <a:gd name="T0" fmla="*/ 0 w 124"/>
                <a:gd name="T1" fmla="*/ 0 h 124"/>
                <a:gd name="T2" fmla="*/ 62 w 124"/>
                <a:gd name="T3" fmla="*/ 0 h 124"/>
                <a:gd name="T4" fmla="*/ 124 w 124"/>
                <a:gd name="T5" fmla="*/ 62 h 124"/>
                <a:gd name="T6" fmla="*/ 124 w 124"/>
                <a:gd name="T7" fmla="*/ 62 h 124"/>
                <a:gd name="T8" fmla="*/ 62 w 124"/>
                <a:gd name="T9" fmla="*/ 124 h 124"/>
                <a:gd name="T10" fmla="*/ 0 w 124"/>
                <a:gd name="T11" fmla="*/ 124 h 124"/>
                <a:gd name="T12" fmla="*/ 0 w 124"/>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24" h="124">
                  <a:moveTo>
                    <a:pt x="0" y="0"/>
                  </a:moveTo>
                  <a:cubicBezTo>
                    <a:pt x="62" y="0"/>
                    <a:pt x="62" y="0"/>
                    <a:pt x="62" y="0"/>
                  </a:cubicBezTo>
                  <a:cubicBezTo>
                    <a:pt x="96" y="0"/>
                    <a:pt x="124" y="28"/>
                    <a:pt x="124" y="62"/>
                  </a:cubicBezTo>
                  <a:cubicBezTo>
                    <a:pt x="124" y="62"/>
                    <a:pt x="124" y="62"/>
                    <a:pt x="124" y="62"/>
                  </a:cubicBezTo>
                  <a:cubicBezTo>
                    <a:pt x="124" y="97"/>
                    <a:pt x="96" y="124"/>
                    <a:pt x="62" y="124"/>
                  </a:cubicBezTo>
                  <a:cubicBezTo>
                    <a:pt x="0" y="124"/>
                    <a:pt x="0" y="124"/>
                    <a:pt x="0" y="124"/>
                  </a:cubicBezTo>
                  <a:lnTo>
                    <a:pt x="0" y="0"/>
                  </a:ln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0">
              <a:extLst>
                <a:ext uri="{FF2B5EF4-FFF2-40B4-BE49-F238E27FC236}">
                  <a16:creationId xmlns:a16="http://schemas.microsoft.com/office/drawing/2014/main" id="{19234F87-8E3B-4854-A2F3-61651D1BA3BA}"/>
                </a:ext>
              </a:extLst>
            </p:cNvPr>
            <p:cNvSpPr>
              <a:spLocks/>
            </p:cNvSpPr>
            <p:nvPr/>
          </p:nvSpPr>
          <p:spPr bwMode="auto">
            <a:xfrm>
              <a:off x="4302557" y="3048708"/>
              <a:ext cx="543763" cy="273914"/>
            </a:xfrm>
            <a:custGeom>
              <a:avLst/>
              <a:gdLst>
                <a:gd name="T0" fmla="*/ 0 w 649"/>
                <a:gd name="T1" fmla="*/ 265 h 327"/>
                <a:gd name="T2" fmla="*/ 322 w 649"/>
                <a:gd name="T3" fmla="*/ 0 h 327"/>
                <a:gd name="T4" fmla="*/ 649 w 649"/>
                <a:gd name="T5" fmla="*/ 327 h 327"/>
                <a:gd name="T6" fmla="*/ 528 w 649"/>
                <a:gd name="T7" fmla="*/ 327 h 327"/>
              </a:gdLst>
              <a:ahLst/>
              <a:cxnLst>
                <a:cxn ang="0">
                  <a:pos x="T0" y="T1"/>
                </a:cxn>
                <a:cxn ang="0">
                  <a:pos x="T2" y="T3"/>
                </a:cxn>
                <a:cxn ang="0">
                  <a:pos x="T4" y="T5"/>
                </a:cxn>
                <a:cxn ang="0">
                  <a:pos x="T6" y="T7"/>
                </a:cxn>
              </a:cxnLst>
              <a:rect l="0" t="0" r="r" b="b"/>
              <a:pathLst>
                <a:path w="649" h="327">
                  <a:moveTo>
                    <a:pt x="0" y="265"/>
                  </a:moveTo>
                  <a:cubicBezTo>
                    <a:pt x="29" y="114"/>
                    <a:pt x="162" y="0"/>
                    <a:pt x="322" y="0"/>
                  </a:cubicBezTo>
                  <a:cubicBezTo>
                    <a:pt x="503" y="0"/>
                    <a:pt x="649" y="147"/>
                    <a:pt x="649" y="327"/>
                  </a:cubicBezTo>
                  <a:cubicBezTo>
                    <a:pt x="528" y="327"/>
                    <a:pt x="528" y="327"/>
                    <a:pt x="528" y="327"/>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11">
              <a:extLst>
                <a:ext uri="{FF2B5EF4-FFF2-40B4-BE49-F238E27FC236}">
                  <a16:creationId xmlns:a16="http://schemas.microsoft.com/office/drawing/2014/main" id="{CB722453-6E4D-4EA3-9452-EC7406446611}"/>
                </a:ext>
              </a:extLst>
            </p:cNvPr>
            <p:cNvSpPr>
              <a:spLocks noChangeShapeType="1"/>
            </p:cNvSpPr>
            <p:nvPr/>
          </p:nvSpPr>
          <p:spPr bwMode="auto">
            <a:xfrm>
              <a:off x="4470806" y="3270602"/>
              <a:ext cx="0" cy="104038"/>
            </a:xfrm>
            <a:prstGeom prst="line">
              <a:avLst/>
            </a:pr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12">
              <a:extLst>
                <a:ext uri="{FF2B5EF4-FFF2-40B4-BE49-F238E27FC236}">
                  <a16:creationId xmlns:a16="http://schemas.microsoft.com/office/drawing/2014/main" id="{915E8066-EECA-4C11-A812-1C43A54B220F}"/>
                </a:ext>
              </a:extLst>
            </p:cNvPr>
            <p:cNvSpPr>
              <a:spLocks noChangeShapeType="1"/>
            </p:cNvSpPr>
            <p:nvPr/>
          </p:nvSpPr>
          <p:spPr bwMode="auto">
            <a:xfrm>
              <a:off x="4668723" y="3270602"/>
              <a:ext cx="0" cy="104038"/>
            </a:xfrm>
            <a:prstGeom prst="line">
              <a:avLst/>
            </a:pr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B404F2DE-998B-44DF-9D2B-881C4DBC1820}"/>
              </a:ext>
            </a:extLst>
          </p:cNvPr>
          <p:cNvGrpSpPr/>
          <p:nvPr/>
        </p:nvGrpSpPr>
        <p:grpSpPr>
          <a:xfrm>
            <a:off x="6076347" y="2929963"/>
            <a:ext cx="2174719" cy="1653445"/>
            <a:chOff x="6110556" y="3048708"/>
            <a:chExt cx="2174719" cy="1653445"/>
          </a:xfrm>
        </p:grpSpPr>
        <p:sp>
          <p:nvSpPr>
            <p:cNvPr id="66" name="TextBox 65"/>
            <p:cNvSpPr txBox="1"/>
            <p:nvPr/>
          </p:nvSpPr>
          <p:spPr>
            <a:xfrm>
              <a:off x="6426127" y="3762617"/>
              <a:ext cx="1543577"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Secure</a:t>
              </a:r>
            </a:p>
          </p:txBody>
        </p:sp>
        <p:sp>
          <p:nvSpPr>
            <p:cNvPr id="70" name="TextBox 69"/>
            <p:cNvSpPr txBox="1"/>
            <p:nvPr/>
          </p:nvSpPr>
          <p:spPr>
            <a:xfrm>
              <a:off x="6110556" y="4055822"/>
              <a:ext cx="2174719" cy="646331"/>
            </a:xfrm>
            <a:prstGeom prst="rect">
              <a:avLst/>
            </a:prstGeom>
            <a:noFill/>
          </p:spPr>
          <p:txBody>
            <a:bodyPr wrap="square" rtlCol="0">
              <a:spAutoFit/>
            </a:bodyPr>
            <a:lstStyle/>
            <a:p>
              <a:pPr algn="ctr"/>
              <a:r>
                <a:rPr lang="en-US" sz="1200" dirty="0">
                  <a:latin typeface="Amazon Ember Regular"/>
                </a:rPr>
                <a:t>Audit everything; encrypt data end-to-end; extensive certification and compliance </a:t>
              </a:r>
            </a:p>
          </p:txBody>
        </p:sp>
        <p:grpSp>
          <p:nvGrpSpPr>
            <p:cNvPr id="74" name="Group 73">
              <a:extLst>
                <a:ext uri="{FF2B5EF4-FFF2-40B4-BE49-F238E27FC236}">
                  <a16:creationId xmlns:a16="http://schemas.microsoft.com/office/drawing/2014/main" id="{B00D8B9E-A56C-461C-801E-2C8B2C3A997A}"/>
                </a:ext>
              </a:extLst>
            </p:cNvPr>
            <p:cNvGrpSpPr/>
            <p:nvPr/>
          </p:nvGrpSpPr>
          <p:grpSpPr>
            <a:xfrm>
              <a:off x="6924709" y="3048708"/>
              <a:ext cx="546413" cy="546413"/>
              <a:chOff x="4421735" y="3669770"/>
              <a:chExt cx="164557" cy="164557"/>
            </a:xfrm>
          </p:grpSpPr>
          <p:sp>
            <p:nvSpPr>
              <p:cNvPr id="75" name="Oval 74">
                <a:extLst>
                  <a:ext uri="{FF2B5EF4-FFF2-40B4-BE49-F238E27FC236}">
                    <a16:creationId xmlns:a16="http://schemas.microsoft.com/office/drawing/2014/main" id="{9EE3AE82-557C-4CA3-A9B2-2C1E0247C604}"/>
                  </a:ext>
                </a:extLst>
              </p:cNvPr>
              <p:cNvSpPr/>
              <p:nvPr/>
            </p:nvSpPr>
            <p:spPr>
              <a:xfrm>
                <a:off x="4421735" y="3669770"/>
                <a:ext cx="164557" cy="164557"/>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Freeform 5">
                <a:extLst>
                  <a:ext uri="{FF2B5EF4-FFF2-40B4-BE49-F238E27FC236}">
                    <a16:creationId xmlns:a16="http://schemas.microsoft.com/office/drawing/2014/main" id="{53828CF5-2CE1-42E3-B13B-F8DF615FA488}"/>
                  </a:ext>
                </a:extLst>
              </p:cNvPr>
              <p:cNvSpPr>
                <a:spLocks/>
              </p:cNvSpPr>
              <p:nvPr/>
            </p:nvSpPr>
            <p:spPr bwMode="auto">
              <a:xfrm>
                <a:off x="4467825" y="3747763"/>
                <a:ext cx="72376" cy="49520"/>
              </a:xfrm>
              <a:custGeom>
                <a:avLst/>
                <a:gdLst>
                  <a:gd name="T0" fmla="*/ 0 w 152"/>
                  <a:gd name="T1" fmla="*/ 0 h 104"/>
                  <a:gd name="T2" fmla="*/ 22 w 152"/>
                  <a:gd name="T3" fmla="*/ 0 h 104"/>
                  <a:gd name="T4" fmla="*/ 152 w 152"/>
                  <a:gd name="T5" fmla="*/ 0 h 104"/>
                  <a:gd name="T6" fmla="*/ 152 w 152"/>
                  <a:gd name="T7" fmla="*/ 104 h 104"/>
                  <a:gd name="T8" fmla="*/ 0 w 152"/>
                  <a:gd name="T9" fmla="*/ 104 h 104"/>
                  <a:gd name="T10" fmla="*/ 0 w 152"/>
                  <a:gd name="T11" fmla="*/ 0 h 104"/>
                </a:gdLst>
                <a:ahLst/>
                <a:cxnLst>
                  <a:cxn ang="0">
                    <a:pos x="T0" y="T1"/>
                  </a:cxn>
                  <a:cxn ang="0">
                    <a:pos x="T2" y="T3"/>
                  </a:cxn>
                  <a:cxn ang="0">
                    <a:pos x="T4" y="T5"/>
                  </a:cxn>
                  <a:cxn ang="0">
                    <a:pos x="T6" y="T7"/>
                  </a:cxn>
                  <a:cxn ang="0">
                    <a:pos x="T8" y="T9"/>
                  </a:cxn>
                  <a:cxn ang="0">
                    <a:pos x="T10" y="T11"/>
                  </a:cxn>
                </a:cxnLst>
                <a:rect l="0" t="0" r="r" b="b"/>
                <a:pathLst>
                  <a:path w="152" h="104">
                    <a:moveTo>
                      <a:pt x="0" y="0"/>
                    </a:moveTo>
                    <a:lnTo>
                      <a:pt x="22" y="0"/>
                    </a:lnTo>
                    <a:lnTo>
                      <a:pt x="152" y="0"/>
                    </a:lnTo>
                    <a:lnTo>
                      <a:pt x="152" y="104"/>
                    </a:lnTo>
                    <a:lnTo>
                      <a:pt x="0" y="104"/>
                    </a:lnTo>
                    <a:lnTo>
                      <a:pt x="0"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6">
                <a:extLst>
                  <a:ext uri="{FF2B5EF4-FFF2-40B4-BE49-F238E27FC236}">
                    <a16:creationId xmlns:a16="http://schemas.microsoft.com/office/drawing/2014/main" id="{8F9BD3A9-3483-4BE1-A8D4-9E933FFA8C2B}"/>
                  </a:ext>
                </a:extLst>
              </p:cNvPr>
              <p:cNvSpPr>
                <a:spLocks/>
              </p:cNvSpPr>
              <p:nvPr/>
            </p:nvSpPr>
            <p:spPr bwMode="auto">
              <a:xfrm>
                <a:off x="4477825" y="3706813"/>
                <a:ext cx="50948" cy="40949"/>
              </a:xfrm>
              <a:custGeom>
                <a:avLst/>
                <a:gdLst>
                  <a:gd name="T0" fmla="*/ 77 w 77"/>
                  <a:gd name="T1" fmla="*/ 63 h 63"/>
                  <a:gd name="T2" fmla="*/ 77 w 77"/>
                  <a:gd name="T3" fmla="*/ 49 h 63"/>
                  <a:gd name="T4" fmla="*/ 69 w 77"/>
                  <a:gd name="T5" fmla="*/ 16 h 63"/>
                  <a:gd name="T6" fmla="*/ 29 w 77"/>
                  <a:gd name="T7" fmla="*/ 4 h 63"/>
                  <a:gd name="T8" fmla="*/ 3 w 77"/>
                  <a:gd name="T9" fmla="*/ 30 h 63"/>
                  <a:gd name="T10" fmla="*/ 2 w 77"/>
                  <a:gd name="T11" fmla="*/ 63 h 63"/>
                </a:gdLst>
                <a:ahLst/>
                <a:cxnLst>
                  <a:cxn ang="0">
                    <a:pos x="T0" y="T1"/>
                  </a:cxn>
                  <a:cxn ang="0">
                    <a:pos x="T2" y="T3"/>
                  </a:cxn>
                  <a:cxn ang="0">
                    <a:pos x="T4" y="T5"/>
                  </a:cxn>
                  <a:cxn ang="0">
                    <a:pos x="T6" y="T7"/>
                  </a:cxn>
                  <a:cxn ang="0">
                    <a:pos x="T8" y="T9"/>
                  </a:cxn>
                  <a:cxn ang="0">
                    <a:pos x="T10" y="T11"/>
                  </a:cxn>
                </a:cxnLst>
                <a:rect l="0" t="0" r="r" b="b"/>
                <a:pathLst>
                  <a:path w="77" h="63">
                    <a:moveTo>
                      <a:pt x="77" y="63"/>
                    </a:moveTo>
                    <a:cubicBezTo>
                      <a:pt x="77" y="58"/>
                      <a:pt x="77" y="53"/>
                      <a:pt x="77" y="49"/>
                    </a:cubicBezTo>
                    <a:cubicBezTo>
                      <a:pt x="77" y="36"/>
                      <a:pt x="76" y="26"/>
                      <a:pt x="69" y="16"/>
                    </a:cubicBezTo>
                    <a:cubicBezTo>
                      <a:pt x="59" y="4"/>
                      <a:pt x="43" y="0"/>
                      <a:pt x="29" y="4"/>
                    </a:cubicBezTo>
                    <a:cubicBezTo>
                      <a:pt x="16" y="7"/>
                      <a:pt x="7" y="18"/>
                      <a:pt x="3" y="30"/>
                    </a:cubicBezTo>
                    <a:cubicBezTo>
                      <a:pt x="0" y="40"/>
                      <a:pt x="2" y="52"/>
                      <a:pt x="2" y="63"/>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1687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42" presetClass="path" presetSubtype="0" decel="100000" fill="hold" nodeType="withEffect">
                                  <p:stCondLst>
                                    <p:cond delay="0"/>
                                  </p:stCondLst>
                                  <p:childTnLst>
                                    <p:animMotion origin="layout" path="M 2.5E-6 4.93827E-6 L 2.5E-6 0.07314 " pathEditMode="relative" rAng="0" ptsTypes="AA">
                                      <p:cBhvr>
                                        <p:cTn id="9" dur="500" spd="-100000" fill="hold"/>
                                        <p:tgtEl>
                                          <p:spTgt spid="2"/>
                                        </p:tgtEl>
                                        <p:attrNameLst>
                                          <p:attrName>ppt_x</p:attrName>
                                          <p:attrName>ppt_y</p:attrName>
                                        </p:attrNameLst>
                                      </p:cBhvr>
                                      <p:rCtr x="0" y="3642"/>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50"/>
                                        <p:tgtEl>
                                          <p:spTgt spid="3"/>
                                        </p:tgtEl>
                                      </p:cBhvr>
                                    </p:animEffect>
                                  </p:childTnLst>
                                </p:cTn>
                              </p:par>
                              <p:par>
                                <p:cTn id="13" presetID="42" presetClass="path" presetSubtype="0" decel="100000" fill="hold" nodeType="withEffect">
                                  <p:stCondLst>
                                    <p:cond delay="100"/>
                                  </p:stCondLst>
                                  <p:childTnLst>
                                    <p:animMotion origin="layout" path="M 2.5E-6 4.93827E-6 L 2.5E-6 0.07314 " pathEditMode="relative" rAng="0" ptsTypes="AA">
                                      <p:cBhvr>
                                        <p:cTn id="14" dur="500" spd="-100000" fill="hold"/>
                                        <p:tgtEl>
                                          <p:spTgt spid="3"/>
                                        </p:tgtEl>
                                        <p:attrNameLst>
                                          <p:attrName>ppt_x</p:attrName>
                                          <p:attrName>ppt_y</p:attrName>
                                        </p:attrNameLst>
                                      </p:cBhvr>
                                      <p:rCtr x="0" y="3642"/>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350"/>
                                        <p:tgtEl>
                                          <p:spTgt spid="4"/>
                                        </p:tgtEl>
                                      </p:cBhvr>
                                    </p:animEffect>
                                  </p:childTnLst>
                                </p:cTn>
                              </p:par>
                              <p:par>
                                <p:cTn id="18" presetID="42" presetClass="path" presetSubtype="0" decel="100000" fill="hold" nodeType="withEffect">
                                  <p:stCondLst>
                                    <p:cond delay="200"/>
                                  </p:stCondLst>
                                  <p:childTnLst>
                                    <p:animMotion origin="layout" path="M 2.5E-6 4.93827E-6 L 2.5E-6 0.07314 " pathEditMode="relative" rAng="0" ptsTypes="AA">
                                      <p:cBhvr>
                                        <p:cTn id="19" dur="500" spd="-100000" fill="hold"/>
                                        <p:tgtEl>
                                          <p:spTgt spid="4"/>
                                        </p:tgtEl>
                                        <p:attrNameLst>
                                          <p:attrName>ppt_x</p:attrName>
                                          <p:attrName>ppt_y</p:attrName>
                                        </p:attrNameLst>
                                      </p:cBhvr>
                                      <p:rCtr x="0" y="3642"/>
                                    </p:animMotion>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350"/>
                                        <p:tgtEl>
                                          <p:spTgt spid="8"/>
                                        </p:tgtEl>
                                      </p:cBhvr>
                                    </p:animEffect>
                                  </p:childTnLst>
                                </p:cTn>
                              </p:par>
                              <p:par>
                                <p:cTn id="23" presetID="42" presetClass="path" presetSubtype="0" decel="100000" fill="hold" nodeType="withEffect">
                                  <p:stCondLst>
                                    <p:cond delay="300"/>
                                  </p:stCondLst>
                                  <p:childTnLst>
                                    <p:animMotion origin="layout" path="M 2.5E-6 4.93827E-6 L 2.5E-6 0.07314 " pathEditMode="relative" rAng="0" ptsTypes="AA">
                                      <p:cBhvr>
                                        <p:cTn id="24" dur="500" spd="-100000" fill="hold"/>
                                        <p:tgtEl>
                                          <p:spTgt spid="8"/>
                                        </p:tgtEl>
                                        <p:attrNameLst>
                                          <p:attrName>ppt_x</p:attrName>
                                          <p:attrName>ppt_y</p:attrName>
                                        </p:attrNameLst>
                                      </p:cBhvr>
                                      <p:rCtr x="0" y="3642"/>
                                    </p:animMotion>
                                  </p:childTnLst>
                                </p:cTn>
                              </p:par>
                              <p:par>
                                <p:cTn id="25" presetID="10" presetClass="entr" presetSubtype="0" fill="hold" nodeType="withEffect">
                                  <p:stCondLst>
                                    <p:cond delay="4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50"/>
                                        <p:tgtEl>
                                          <p:spTgt spid="9"/>
                                        </p:tgtEl>
                                      </p:cBhvr>
                                    </p:animEffect>
                                  </p:childTnLst>
                                </p:cTn>
                              </p:par>
                              <p:par>
                                <p:cTn id="28" presetID="42" presetClass="path" presetSubtype="0" decel="100000" fill="hold" nodeType="withEffect">
                                  <p:stCondLst>
                                    <p:cond delay="400"/>
                                  </p:stCondLst>
                                  <p:childTnLst>
                                    <p:animMotion origin="layout" path="M 2.5E-6 4.93827E-6 L 2.5E-6 0.07314 " pathEditMode="relative" rAng="0" ptsTypes="AA">
                                      <p:cBhvr>
                                        <p:cTn id="29" dur="500" spd="-100000" fill="hold"/>
                                        <p:tgtEl>
                                          <p:spTgt spid="9"/>
                                        </p:tgtEl>
                                        <p:attrNameLst>
                                          <p:attrName>ppt_x</p:attrName>
                                          <p:attrName>ppt_y</p:attrName>
                                        </p:attrNameLst>
                                      </p:cBhvr>
                                      <p:rCtr x="0" y="3642"/>
                                    </p:animMotion>
                                  </p:childTnLst>
                                </p:cTn>
                              </p:par>
                              <p:par>
                                <p:cTn id="30" presetID="10" presetClass="entr" presetSubtype="0" fill="hold" nodeType="with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350"/>
                                        <p:tgtEl>
                                          <p:spTgt spid="6"/>
                                        </p:tgtEl>
                                      </p:cBhvr>
                                    </p:animEffect>
                                  </p:childTnLst>
                                </p:cTn>
                              </p:par>
                              <p:par>
                                <p:cTn id="33" presetID="42" presetClass="path" presetSubtype="0" decel="100000" fill="hold" nodeType="withEffect">
                                  <p:stCondLst>
                                    <p:cond delay="500"/>
                                  </p:stCondLst>
                                  <p:childTnLst>
                                    <p:animMotion origin="layout" path="M 2.5E-6 4.93827E-6 L 2.5E-6 0.07314 " pathEditMode="relative" rAng="0" ptsTypes="AA">
                                      <p:cBhvr>
                                        <p:cTn id="34" dur="500" spd="-100000" fill="hold"/>
                                        <p:tgtEl>
                                          <p:spTgt spid="6"/>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50000"/>
                  </a:schemeClr>
                </a:solidFill>
              </a:rPr>
              <a:t>Amazon Redshift Spectrum is secure</a:t>
            </a:r>
          </a:p>
        </p:txBody>
      </p:sp>
      <p:sp>
        <p:nvSpPr>
          <p:cNvPr id="3" name="Text Placeholder 2"/>
          <p:cNvSpPr>
            <a:spLocks noGrp="1"/>
          </p:cNvSpPr>
          <p:nvPr>
            <p:ph type="body" sz="half" idx="2"/>
          </p:nvPr>
        </p:nvSpPr>
        <p:spPr>
          <a:xfrm>
            <a:off x="293291" y="1437094"/>
            <a:ext cx="1924050" cy="340940"/>
          </a:xfrm>
        </p:spPr>
        <p:txBody>
          <a:bodyPr/>
          <a:lstStyle/>
          <a:p>
            <a:r>
              <a:rPr lang="en-US" b="1" dirty="0" smtClean="0"/>
              <a:t>End-to-end </a:t>
            </a:r>
          </a:p>
          <a:p>
            <a:r>
              <a:rPr lang="en-US" b="1" dirty="0"/>
              <a:t>d</a:t>
            </a:r>
            <a:r>
              <a:rPr lang="en-US" b="1" dirty="0" smtClean="0"/>
              <a:t>ata encryption</a:t>
            </a:r>
            <a:endParaRPr lang="en-US" b="1" dirty="0"/>
          </a:p>
          <a:p>
            <a:endParaRPr lang="en-US" b="1" dirty="0"/>
          </a:p>
        </p:txBody>
      </p:sp>
      <p:sp>
        <p:nvSpPr>
          <p:cNvPr id="4" name="Text Placeholder 3"/>
          <p:cNvSpPr>
            <a:spLocks noGrp="1"/>
          </p:cNvSpPr>
          <p:nvPr>
            <p:ph type="body" sz="half" idx="11"/>
          </p:nvPr>
        </p:nvSpPr>
        <p:spPr>
          <a:xfrm>
            <a:off x="146346" y="4436110"/>
            <a:ext cx="2217941" cy="340940"/>
          </a:xfrm>
        </p:spPr>
        <p:txBody>
          <a:bodyPr/>
          <a:lstStyle/>
          <a:p>
            <a:r>
              <a:rPr lang="en-US" b="1" dirty="0" smtClean="0"/>
              <a:t>Alerts &amp; </a:t>
            </a:r>
          </a:p>
          <a:p>
            <a:r>
              <a:rPr lang="en-US" b="1" dirty="0"/>
              <a:t>n</a:t>
            </a:r>
            <a:r>
              <a:rPr lang="en-US" b="1" dirty="0" smtClean="0"/>
              <a:t>otifications</a:t>
            </a:r>
          </a:p>
          <a:p>
            <a:endParaRPr lang="en-US" b="1" dirty="0">
              <a:solidFill>
                <a:srgbClr val="FF0000"/>
              </a:solidFill>
            </a:endParaRPr>
          </a:p>
          <a:p>
            <a:endParaRPr lang="en-US" b="1" dirty="0"/>
          </a:p>
        </p:txBody>
      </p:sp>
      <p:sp>
        <p:nvSpPr>
          <p:cNvPr id="5" name="Text Placeholder 4"/>
          <p:cNvSpPr>
            <a:spLocks noGrp="1"/>
          </p:cNvSpPr>
          <p:nvPr>
            <p:ph type="body" sz="half" idx="13"/>
          </p:nvPr>
        </p:nvSpPr>
        <p:spPr>
          <a:xfrm>
            <a:off x="161663" y="3075799"/>
            <a:ext cx="2090413" cy="340940"/>
          </a:xfrm>
        </p:spPr>
        <p:txBody>
          <a:bodyPr/>
          <a:lstStyle/>
          <a:p>
            <a:r>
              <a:rPr lang="en-US" b="1" dirty="0" smtClean="0"/>
              <a:t>Virtual private </a:t>
            </a:r>
            <a:r>
              <a:rPr lang="en-US" b="1" dirty="0"/>
              <a:t>c</a:t>
            </a:r>
            <a:r>
              <a:rPr lang="en-US" b="1" dirty="0" smtClean="0"/>
              <a:t>loud</a:t>
            </a:r>
            <a:endParaRPr lang="en-US" b="1" dirty="0"/>
          </a:p>
          <a:p>
            <a:endParaRPr lang="en-US" b="1" dirty="0"/>
          </a:p>
        </p:txBody>
      </p:sp>
      <p:sp>
        <p:nvSpPr>
          <p:cNvPr id="7" name="Text Placeholder 6"/>
          <p:cNvSpPr>
            <a:spLocks noGrp="1"/>
          </p:cNvSpPr>
          <p:nvPr>
            <p:ph type="body" sz="half" idx="17"/>
          </p:nvPr>
        </p:nvSpPr>
        <p:spPr>
          <a:xfrm>
            <a:off x="4442227" y="2139490"/>
            <a:ext cx="1924050" cy="340940"/>
          </a:xfrm>
        </p:spPr>
        <p:txBody>
          <a:bodyPr/>
          <a:lstStyle/>
          <a:p>
            <a:r>
              <a:rPr lang="en-US" b="1" dirty="0"/>
              <a:t>Audit logging</a:t>
            </a:r>
          </a:p>
        </p:txBody>
      </p:sp>
      <p:sp>
        <p:nvSpPr>
          <p:cNvPr id="15" name="Content Placeholder 2"/>
          <p:cNvSpPr txBox="1">
            <a:spLocks/>
          </p:cNvSpPr>
          <p:nvPr/>
        </p:nvSpPr>
        <p:spPr>
          <a:xfrm>
            <a:off x="4786560" y="3508330"/>
            <a:ext cx="8205304" cy="3553926"/>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smtClean="0"/>
          </a:p>
        </p:txBody>
      </p:sp>
      <p:pic>
        <p:nvPicPr>
          <p:cNvPr id="19" name="Picture 18"/>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aturation sat="3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a:off x="740235" y="724725"/>
            <a:ext cx="1030161" cy="1030161"/>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581" y="3589523"/>
            <a:ext cx="959471" cy="959471"/>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8711" y="1357097"/>
            <a:ext cx="831083" cy="831083"/>
          </a:xfrm>
          <a:prstGeom prst="rect">
            <a:avLst/>
          </a:prstGeom>
        </p:spPr>
      </p:pic>
      <p:grpSp>
        <p:nvGrpSpPr>
          <p:cNvPr id="8" name="Group 7"/>
          <p:cNvGrpSpPr/>
          <p:nvPr/>
        </p:nvGrpSpPr>
        <p:grpSpPr>
          <a:xfrm>
            <a:off x="687336" y="2151947"/>
            <a:ext cx="1039067" cy="1029217"/>
            <a:chOff x="6903454" y="517837"/>
            <a:chExt cx="1786298" cy="1769364"/>
          </a:xfrm>
        </p:grpSpPr>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454" y="517837"/>
              <a:ext cx="1769364" cy="176936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4732" y="1402850"/>
              <a:ext cx="795020" cy="795020"/>
            </a:xfrm>
            <a:prstGeom prst="rect">
              <a:avLst/>
            </a:prstGeom>
          </p:spPr>
        </p:pic>
      </p:grpSp>
      <p:sp>
        <p:nvSpPr>
          <p:cNvPr id="29" name="Text Placeholder 7"/>
          <p:cNvSpPr txBox="1">
            <a:spLocks/>
          </p:cNvSpPr>
          <p:nvPr/>
        </p:nvSpPr>
        <p:spPr>
          <a:xfrm>
            <a:off x="4076652" y="3703266"/>
            <a:ext cx="2700670" cy="340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chemeClr val="accent6">
                    <a:lumMod val="50000"/>
                  </a:schemeClr>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smtClean="0">
                <a:solidFill>
                  <a:schemeClr val="tx1"/>
                </a:solidFill>
              </a:rPr>
              <a:t>Certifications &amp; </a:t>
            </a:r>
          </a:p>
          <a:p>
            <a:r>
              <a:rPr lang="en-US" b="1" dirty="0">
                <a:solidFill>
                  <a:schemeClr val="tx1"/>
                </a:solidFill>
              </a:rPr>
              <a:t>c</a:t>
            </a:r>
            <a:r>
              <a:rPr lang="en-US" b="1" dirty="0" smtClean="0">
                <a:solidFill>
                  <a:schemeClr val="tx1"/>
                </a:solidFill>
              </a:rPr>
              <a:t>ompliance </a:t>
            </a:r>
            <a:endParaRPr lang="en-US" b="1" dirty="0">
              <a:solidFill>
                <a:schemeClr val="tx1"/>
              </a:solidFill>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4181" y="2964877"/>
            <a:ext cx="785613" cy="785613"/>
          </a:xfrm>
          <a:prstGeom prst="rect">
            <a:avLst/>
          </a:prstGeom>
        </p:spPr>
      </p:pic>
      <p:sp>
        <p:nvSpPr>
          <p:cNvPr id="6" name="TextBox 5"/>
          <p:cNvSpPr txBox="1"/>
          <p:nvPr/>
        </p:nvSpPr>
        <p:spPr>
          <a:xfrm>
            <a:off x="2281492" y="1164384"/>
            <a:ext cx="2409911" cy="3970318"/>
          </a:xfrm>
          <a:prstGeom prst="rect">
            <a:avLst/>
          </a:prstGeom>
          <a:noFill/>
        </p:spPr>
        <p:txBody>
          <a:bodyPr wrap="square" rtlCol="0">
            <a:spAutoFit/>
          </a:bodyPr>
          <a:lstStyle/>
          <a:p>
            <a:r>
              <a:rPr lang="en-US" sz="1200" dirty="0" smtClean="0">
                <a:solidFill>
                  <a:schemeClr val="tx1">
                    <a:lumMod val="50000"/>
                  </a:schemeClr>
                </a:solidFill>
              </a:rPr>
              <a:t>Encrypt S3 data using SSE and AWS KMS</a:t>
            </a:r>
          </a:p>
          <a:p>
            <a:endParaRPr lang="en-US" sz="1200" dirty="0">
              <a:solidFill>
                <a:schemeClr val="tx1">
                  <a:lumMod val="50000"/>
                </a:schemeClr>
              </a:solidFill>
            </a:endParaRPr>
          </a:p>
          <a:p>
            <a:r>
              <a:rPr lang="en-US" sz="1200" dirty="0" smtClean="0">
                <a:solidFill>
                  <a:schemeClr val="tx1">
                    <a:lumMod val="50000"/>
                  </a:schemeClr>
                </a:solidFill>
              </a:rPr>
              <a:t>Encrypt all Amazon Redshift data using KMS, AWS </a:t>
            </a:r>
            <a:r>
              <a:rPr lang="en-US" sz="1200" dirty="0" err="1" smtClean="0">
                <a:solidFill>
                  <a:schemeClr val="tx1">
                    <a:lumMod val="50000"/>
                  </a:schemeClr>
                </a:solidFill>
              </a:rPr>
              <a:t>CloudHSM</a:t>
            </a:r>
            <a:r>
              <a:rPr lang="en-US" sz="1200" dirty="0" smtClean="0">
                <a:solidFill>
                  <a:schemeClr val="tx1">
                    <a:lumMod val="50000"/>
                  </a:schemeClr>
                </a:solidFill>
              </a:rPr>
              <a:t>, or your on-premises HSMs</a:t>
            </a:r>
          </a:p>
          <a:p>
            <a:endParaRPr lang="en-US" sz="1200" dirty="0">
              <a:solidFill>
                <a:schemeClr val="tx1">
                  <a:lumMod val="50000"/>
                </a:schemeClr>
              </a:solidFill>
            </a:endParaRPr>
          </a:p>
          <a:p>
            <a:r>
              <a:rPr lang="en-US" sz="1200" dirty="0">
                <a:solidFill>
                  <a:schemeClr val="tx1">
                    <a:lumMod val="50000"/>
                  </a:schemeClr>
                </a:solidFill>
              </a:rPr>
              <a:t>Enforce SSL with perfect forward encryption using ECDHE</a:t>
            </a:r>
          </a:p>
          <a:p>
            <a:endParaRPr lang="en-US" sz="1200" dirty="0"/>
          </a:p>
          <a:p>
            <a:r>
              <a:rPr lang="en-US" sz="1200" dirty="0" smtClean="0">
                <a:solidFill>
                  <a:schemeClr val="accent2"/>
                </a:solidFill>
              </a:rPr>
              <a:t>Amazon Redshift leader node in your VPC</a:t>
            </a:r>
            <a:r>
              <a:rPr lang="en-US" sz="1200" dirty="0" smtClean="0"/>
              <a:t>. </a:t>
            </a:r>
            <a:r>
              <a:rPr lang="en-US" sz="1200" dirty="0" smtClean="0">
                <a:solidFill>
                  <a:schemeClr val="tx1">
                    <a:lumMod val="50000"/>
                  </a:schemeClr>
                </a:solidFill>
              </a:rPr>
              <a:t>Compute nodes in private VPC. Redshift Spectrum nodes in private VPC, store no state.</a:t>
            </a:r>
          </a:p>
          <a:p>
            <a:endParaRPr lang="en-US" sz="1200" dirty="0">
              <a:solidFill>
                <a:schemeClr val="tx1">
                  <a:lumMod val="50000"/>
                </a:schemeClr>
              </a:solidFill>
            </a:endParaRPr>
          </a:p>
          <a:p>
            <a:r>
              <a:rPr lang="en-US" sz="1200" dirty="0" smtClean="0">
                <a:solidFill>
                  <a:schemeClr val="tx1">
                    <a:lumMod val="50000"/>
                  </a:schemeClr>
                </a:solidFill>
              </a:rPr>
              <a:t>Communicate event-specific notifications via email</a:t>
            </a:r>
            <a:r>
              <a:rPr lang="en-US" sz="1200" dirty="0">
                <a:solidFill>
                  <a:schemeClr val="tx1">
                    <a:lumMod val="50000"/>
                  </a:schemeClr>
                </a:solidFill>
              </a:rPr>
              <a:t>, </a:t>
            </a:r>
            <a:r>
              <a:rPr lang="en-US" sz="1200" dirty="0" smtClean="0">
                <a:solidFill>
                  <a:schemeClr val="tx1">
                    <a:lumMod val="50000"/>
                  </a:schemeClr>
                </a:solidFill>
              </a:rPr>
              <a:t>text message</a:t>
            </a:r>
            <a:r>
              <a:rPr lang="en-US" sz="1200" dirty="0">
                <a:solidFill>
                  <a:schemeClr val="tx1">
                    <a:lumMod val="50000"/>
                  </a:schemeClr>
                </a:solidFill>
              </a:rPr>
              <a:t>, or </a:t>
            </a:r>
            <a:r>
              <a:rPr lang="en-US" sz="1200" dirty="0" smtClean="0">
                <a:solidFill>
                  <a:schemeClr val="tx1">
                    <a:lumMod val="50000"/>
                  </a:schemeClr>
                </a:solidFill>
              </a:rPr>
              <a:t>call</a:t>
            </a:r>
            <a:r>
              <a:rPr lang="en-US" sz="1200" dirty="0">
                <a:solidFill>
                  <a:schemeClr val="tx1">
                    <a:lumMod val="50000"/>
                  </a:schemeClr>
                </a:solidFill>
              </a:rPr>
              <a:t> </a:t>
            </a:r>
            <a:r>
              <a:rPr lang="en-US" sz="1200" dirty="0" smtClean="0">
                <a:solidFill>
                  <a:schemeClr val="tx1">
                    <a:lumMod val="50000"/>
                  </a:schemeClr>
                </a:solidFill>
              </a:rPr>
              <a:t>with Amazon SNS</a:t>
            </a:r>
            <a:endParaRPr lang="en-US" sz="1200" dirty="0">
              <a:solidFill>
                <a:schemeClr val="tx1">
                  <a:lumMod val="50000"/>
                </a:schemeClr>
              </a:solidFill>
            </a:endParaRPr>
          </a:p>
        </p:txBody>
      </p:sp>
      <p:sp>
        <p:nvSpPr>
          <p:cNvPr id="28" name="TextBox 27"/>
          <p:cNvSpPr txBox="1"/>
          <p:nvPr/>
        </p:nvSpPr>
        <p:spPr>
          <a:xfrm>
            <a:off x="6366277" y="1399554"/>
            <a:ext cx="2321732" cy="1015663"/>
          </a:xfrm>
          <a:prstGeom prst="rect">
            <a:avLst/>
          </a:prstGeom>
          <a:noFill/>
        </p:spPr>
        <p:txBody>
          <a:bodyPr wrap="square" rtlCol="0">
            <a:spAutoFit/>
          </a:bodyPr>
          <a:lstStyle/>
          <a:p>
            <a:r>
              <a:rPr lang="en-US" sz="1200" dirty="0" smtClean="0">
                <a:solidFill>
                  <a:schemeClr val="tx1">
                    <a:lumMod val="50000"/>
                  </a:schemeClr>
                </a:solidFill>
              </a:rPr>
              <a:t>All API calls are logged using AWS CloudTrail</a:t>
            </a:r>
          </a:p>
          <a:p>
            <a:endParaRPr lang="en-US" sz="1200" dirty="0">
              <a:solidFill>
                <a:schemeClr val="tx1">
                  <a:lumMod val="50000"/>
                </a:schemeClr>
              </a:solidFill>
            </a:endParaRPr>
          </a:p>
          <a:p>
            <a:r>
              <a:rPr lang="en-US" sz="1200" dirty="0" smtClean="0">
                <a:solidFill>
                  <a:schemeClr val="tx1">
                    <a:lumMod val="50000"/>
                  </a:schemeClr>
                </a:solidFill>
              </a:rPr>
              <a:t>All SQL statements are logged within Amazon Redshift</a:t>
            </a:r>
          </a:p>
        </p:txBody>
      </p:sp>
      <p:pic>
        <p:nvPicPr>
          <p:cNvPr id="11" name="Picture 10"/>
          <p:cNvPicPr>
            <a:picLocks noChangeAspect="1"/>
          </p:cNvPicPr>
          <p:nvPr/>
        </p:nvPicPr>
        <p:blipFill>
          <a:blip r:embed="rId10"/>
          <a:stretch>
            <a:fillRect/>
          </a:stretch>
        </p:blipFill>
        <p:spPr>
          <a:xfrm>
            <a:off x="6561609" y="3921328"/>
            <a:ext cx="640080" cy="640080"/>
          </a:xfrm>
          <a:prstGeom prst="rect">
            <a:avLst/>
          </a:prstGeom>
        </p:spPr>
      </p:pic>
      <p:pic>
        <p:nvPicPr>
          <p:cNvPr id="12" name="Picture 11"/>
          <p:cNvPicPr>
            <a:picLocks noChangeAspect="1"/>
          </p:cNvPicPr>
          <p:nvPr/>
        </p:nvPicPr>
        <p:blipFill>
          <a:blip r:embed="rId11"/>
          <a:stretch>
            <a:fillRect/>
          </a:stretch>
        </p:blipFill>
        <p:spPr>
          <a:xfrm>
            <a:off x="7542226" y="3917849"/>
            <a:ext cx="640080" cy="656081"/>
          </a:xfrm>
          <a:prstGeom prst="rect">
            <a:avLst/>
          </a:prstGeom>
        </p:spPr>
      </p:pic>
      <p:pic>
        <p:nvPicPr>
          <p:cNvPr id="13" name="Picture 12"/>
          <p:cNvPicPr>
            <a:picLocks noChangeAspect="1"/>
          </p:cNvPicPr>
          <p:nvPr/>
        </p:nvPicPr>
        <p:blipFill>
          <a:blip r:embed="rId12"/>
          <a:stretch>
            <a:fillRect/>
          </a:stretch>
        </p:blipFill>
        <p:spPr>
          <a:xfrm>
            <a:off x="6536233" y="2805996"/>
            <a:ext cx="699541" cy="640080"/>
          </a:xfrm>
          <a:prstGeom prst="rect">
            <a:avLst/>
          </a:prstGeom>
        </p:spPr>
      </p:pic>
      <p:pic>
        <p:nvPicPr>
          <p:cNvPr id="14" name="Picture 13"/>
          <p:cNvPicPr>
            <a:picLocks noChangeAspect="1"/>
          </p:cNvPicPr>
          <p:nvPr/>
        </p:nvPicPr>
        <p:blipFill>
          <a:blip r:embed="rId13"/>
          <a:stretch>
            <a:fillRect/>
          </a:stretch>
        </p:blipFill>
        <p:spPr>
          <a:xfrm>
            <a:off x="7533082" y="2809384"/>
            <a:ext cx="640080" cy="640080"/>
          </a:xfrm>
          <a:prstGeom prst="rect">
            <a:avLst/>
          </a:prstGeom>
        </p:spPr>
      </p:pic>
      <p:sp>
        <p:nvSpPr>
          <p:cNvPr id="16" name="Rectangle 15"/>
          <p:cNvSpPr/>
          <p:nvPr/>
        </p:nvSpPr>
        <p:spPr>
          <a:xfrm>
            <a:off x="7433786" y="4524482"/>
            <a:ext cx="856541" cy="276999"/>
          </a:xfrm>
          <a:prstGeom prst="rect">
            <a:avLst/>
          </a:prstGeom>
        </p:spPr>
        <p:txBody>
          <a:bodyPr wrap="square">
            <a:spAutoFit/>
          </a:bodyPr>
          <a:lstStyle/>
          <a:p>
            <a:pPr algn="ctr"/>
            <a:r>
              <a:rPr lang="en-US" sz="1200" dirty="0">
                <a:solidFill>
                  <a:schemeClr val="tx1">
                    <a:lumMod val="50000"/>
                  </a:schemeClr>
                </a:solidFill>
              </a:rPr>
              <a:t>PCI/DSS</a:t>
            </a:r>
          </a:p>
        </p:txBody>
      </p:sp>
      <p:sp>
        <p:nvSpPr>
          <p:cNvPr id="23" name="Rectangle 22"/>
          <p:cNvSpPr/>
          <p:nvPr/>
        </p:nvSpPr>
        <p:spPr>
          <a:xfrm>
            <a:off x="6413575" y="4517389"/>
            <a:ext cx="956059" cy="276999"/>
          </a:xfrm>
          <a:prstGeom prst="rect">
            <a:avLst/>
          </a:prstGeom>
        </p:spPr>
        <p:txBody>
          <a:bodyPr wrap="square">
            <a:spAutoFit/>
          </a:bodyPr>
          <a:lstStyle/>
          <a:p>
            <a:pPr algn="ctr"/>
            <a:r>
              <a:rPr lang="en-US" sz="1200" dirty="0" smtClean="0">
                <a:solidFill>
                  <a:schemeClr val="tx1">
                    <a:lumMod val="50000"/>
                  </a:schemeClr>
                </a:solidFill>
              </a:rPr>
              <a:t>FedRAMP</a:t>
            </a:r>
            <a:endParaRPr lang="en-US" sz="1200" dirty="0">
              <a:solidFill>
                <a:schemeClr val="tx1">
                  <a:lumMod val="50000"/>
                </a:schemeClr>
              </a:solidFill>
            </a:endParaRPr>
          </a:p>
        </p:txBody>
      </p:sp>
      <p:sp>
        <p:nvSpPr>
          <p:cNvPr id="17" name="Rectangle 16"/>
          <p:cNvSpPr/>
          <p:nvPr/>
        </p:nvSpPr>
        <p:spPr>
          <a:xfrm>
            <a:off x="6461839" y="3386386"/>
            <a:ext cx="859531" cy="276999"/>
          </a:xfrm>
          <a:prstGeom prst="rect">
            <a:avLst/>
          </a:prstGeom>
        </p:spPr>
        <p:txBody>
          <a:bodyPr wrap="none">
            <a:spAutoFit/>
          </a:bodyPr>
          <a:lstStyle/>
          <a:p>
            <a:pPr algn="ctr"/>
            <a:r>
              <a:rPr lang="en-US" sz="1200" dirty="0">
                <a:solidFill>
                  <a:schemeClr val="tx1">
                    <a:lumMod val="50000"/>
                  </a:schemeClr>
                </a:solidFill>
              </a:rPr>
              <a:t>SOC1/2/3</a:t>
            </a:r>
          </a:p>
        </p:txBody>
      </p:sp>
      <p:sp>
        <p:nvSpPr>
          <p:cNvPr id="18" name="Rectangle 17"/>
          <p:cNvSpPr/>
          <p:nvPr/>
        </p:nvSpPr>
        <p:spPr>
          <a:xfrm>
            <a:off x="7369068" y="3386386"/>
            <a:ext cx="985976" cy="276999"/>
          </a:xfrm>
          <a:prstGeom prst="rect">
            <a:avLst/>
          </a:prstGeom>
        </p:spPr>
        <p:txBody>
          <a:bodyPr wrap="none">
            <a:spAutoFit/>
          </a:bodyPr>
          <a:lstStyle/>
          <a:p>
            <a:pPr algn="ctr"/>
            <a:r>
              <a:rPr lang="en-US" sz="1200" dirty="0">
                <a:solidFill>
                  <a:schemeClr val="tx1">
                    <a:lumMod val="50000"/>
                  </a:schemeClr>
                </a:solidFill>
              </a:rPr>
              <a:t>HIPAA/BAA</a:t>
            </a:r>
          </a:p>
        </p:txBody>
      </p:sp>
    </p:spTree>
    <p:extLst>
      <p:ext uri="{BB962C8B-B14F-4D97-AF65-F5344CB8AC3E}">
        <p14:creationId xmlns:p14="http://schemas.microsoft.com/office/powerpoint/2010/main" val="14259084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Amazon Redshift - References</a:t>
            </a:r>
            <a:endParaRPr lang="en-US"/>
          </a:p>
        </p:txBody>
      </p:sp>
      <p:sp>
        <p:nvSpPr>
          <p:cNvPr id="3" name="Content Placeholder 2"/>
          <p:cNvSpPr>
            <a:spLocks noGrp="1"/>
          </p:cNvSpPr>
          <p:nvPr>
            <p:ph idx="1"/>
          </p:nvPr>
        </p:nvSpPr>
        <p:spPr/>
        <p:txBody>
          <a:bodyPr/>
          <a:lstStyle/>
          <a:p>
            <a:r>
              <a:rPr lang="en-US">
                <a:hlinkClick r:id="rId2"/>
              </a:rPr>
              <a:t>https://</a:t>
            </a:r>
            <a:r>
              <a:rPr lang="en-US" smtClean="0">
                <a:hlinkClick r:id="rId2"/>
              </a:rPr>
              <a:t>docs.aws.amazon.com/redshift/latest/dg/c_redshift_system_overview.html</a:t>
            </a:r>
          </a:p>
          <a:p>
            <a:endParaRPr lang="en-US">
              <a:hlinkClick r:id="rId2"/>
            </a:endParaRPr>
          </a:p>
          <a:p>
            <a:r>
              <a:rPr lang="en-US" smtClean="0">
                <a:hlinkClick r:id="rId2"/>
              </a:rPr>
              <a:t>https</a:t>
            </a:r>
            <a:r>
              <a:rPr lang="en-US">
                <a:hlinkClick r:id="rId2"/>
              </a:rPr>
              <a:t>://aws.amazon.com/blogs/big-data/amazon-redshift-engineerings-advanced-table-design-playbook-preamble-prerequisites-and-prioritization</a:t>
            </a:r>
            <a:r>
              <a:rPr lang="en-US" smtClean="0">
                <a:hlinkClick r:id="rId2"/>
              </a:rPr>
              <a:t>/</a:t>
            </a:r>
            <a:endParaRPr lang="en-US" smtClean="0"/>
          </a:p>
          <a:p>
            <a:endParaRPr lang="en-US"/>
          </a:p>
        </p:txBody>
      </p:sp>
    </p:spTree>
    <p:extLst>
      <p:ext uri="{BB962C8B-B14F-4D97-AF65-F5344CB8AC3E}">
        <p14:creationId xmlns:p14="http://schemas.microsoft.com/office/powerpoint/2010/main" val="2323164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Tuning Validation</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63404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Redshift Spectrum</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171458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QuickSight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104612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Discussion &amp; Next Steps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82770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200" dirty="0">
                <a:solidFill>
                  <a:schemeClr val="tx1">
                    <a:lumMod val="50000"/>
                  </a:schemeClr>
                </a:solidFill>
              </a:rPr>
              <a:t>Amazon </a:t>
            </a:r>
            <a:r>
              <a:rPr lang="en-US" sz="3200">
                <a:solidFill>
                  <a:schemeClr val="tx1">
                    <a:lumMod val="50000"/>
                  </a:schemeClr>
                </a:solidFill>
              </a:rPr>
              <a:t>Redshift </a:t>
            </a:r>
            <a:r>
              <a:rPr lang="en-US" sz="3200" smtClean="0">
                <a:solidFill>
                  <a:schemeClr val="tx1">
                    <a:lumMod val="50000"/>
                  </a:schemeClr>
                </a:solidFill>
              </a:rPr>
              <a:t>Architecture</a:t>
            </a:r>
            <a:endParaRPr lang="en-US" sz="3200" dirty="0" smtClean="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1908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solidFill>
                  <a:schemeClr val="tx1">
                    <a:lumMod val="50000"/>
                  </a:schemeClr>
                </a:solidFill>
                <a:cs typeface="Century Gothic"/>
              </a:rPr>
              <a:t>Amazon Redshift Cluster Architecture</a:t>
            </a:r>
            <a:endParaRPr lang="en-US" sz="3200" dirty="0">
              <a:solidFill>
                <a:schemeClr val="tx1">
                  <a:lumMod val="50000"/>
                </a:schemeClr>
              </a:solidFill>
              <a:cs typeface="Century Gothic"/>
            </a:endParaRPr>
          </a:p>
        </p:txBody>
      </p:sp>
      <p:sp>
        <p:nvSpPr>
          <p:cNvPr id="3" name="Content Placeholder 2"/>
          <p:cNvSpPr>
            <a:spLocks noGrp="1"/>
          </p:cNvSpPr>
          <p:nvPr>
            <p:ph idx="1"/>
          </p:nvPr>
        </p:nvSpPr>
        <p:spPr>
          <a:xfrm>
            <a:off x="268064" y="984256"/>
            <a:ext cx="4280859" cy="3697119"/>
          </a:xfrm>
        </p:spPr>
        <p:txBody>
          <a:bodyPr>
            <a:normAutofit/>
          </a:bodyPr>
          <a:lstStyle/>
          <a:p>
            <a:pPr>
              <a:lnSpc>
                <a:spcPct val="110000"/>
              </a:lnSpc>
            </a:pPr>
            <a:r>
              <a:rPr lang="en-US" sz="1600" b="1" dirty="0" smtClean="0">
                <a:solidFill>
                  <a:schemeClr val="tx1">
                    <a:lumMod val="50000"/>
                  </a:schemeClr>
                </a:solidFill>
                <a:latin typeface="+mj-lt"/>
                <a:cs typeface="Century Gothic"/>
              </a:rPr>
              <a:t>Massively parallel, </a:t>
            </a:r>
            <a:r>
              <a:rPr lang="en-US" sz="1600" b="1" dirty="0">
                <a:solidFill>
                  <a:schemeClr val="tx1">
                    <a:lumMod val="50000"/>
                  </a:schemeClr>
                </a:solidFill>
                <a:latin typeface="+mj-lt"/>
                <a:cs typeface="Century Gothic"/>
              </a:rPr>
              <a:t>s</a:t>
            </a:r>
            <a:r>
              <a:rPr lang="en-US" sz="1600" b="1" dirty="0" smtClean="0">
                <a:solidFill>
                  <a:schemeClr val="tx1">
                    <a:lumMod val="50000"/>
                  </a:schemeClr>
                </a:solidFill>
                <a:latin typeface="+mj-lt"/>
                <a:cs typeface="Century Gothic"/>
              </a:rPr>
              <a:t>hared nothing</a:t>
            </a:r>
            <a:endParaRPr lang="en-US" sz="1600" b="1" dirty="0">
              <a:solidFill>
                <a:schemeClr val="tx1">
                  <a:lumMod val="50000"/>
                </a:schemeClr>
              </a:solidFill>
              <a:latin typeface="+mj-lt"/>
              <a:cs typeface="Century Gothic"/>
            </a:endParaRPr>
          </a:p>
          <a:p>
            <a:pPr>
              <a:lnSpc>
                <a:spcPct val="110000"/>
              </a:lnSpc>
            </a:pPr>
            <a:r>
              <a:rPr lang="en-US" sz="1600" b="1" dirty="0" smtClean="0">
                <a:solidFill>
                  <a:schemeClr val="tx1">
                    <a:lumMod val="50000"/>
                  </a:schemeClr>
                </a:solidFill>
                <a:latin typeface="+mj-lt"/>
                <a:cs typeface="Century Gothic"/>
              </a:rPr>
              <a:t>Leader </a:t>
            </a:r>
            <a:r>
              <a:rPr lang="en-US" sz="1600" b="1" dirty="0">
                <a:solidFill>
                  <a:schemeClr val="tx1">
                    <a:lumMod val="50000"/>
                  </a:schemeClr>
                </a:solidFill>
                <a:latin typeface="+mj-lt"/>
                <a:cs typeface="Century Gothic"/>
              </a:rPr>
              <a:t>node</a:t>
            </a:r>
          </a:p>
          <a:p>
            <a:pPr lvl="1">
              <a:lnSpc>
                <a:spcPct val="110000"/>
              </a:lnSpc>
            </a:pPr>
            <a:r>
              <a:rPr lang="en-US" sz="1400" dirty="0">
                <a:solidFill>
                  <a:schemeClr val="tx1">
                    <a:lumMod val="50000"/>
                  </a:schemeClr>
                </a:solidFill>
                <a:latin typeface="+mj-lt"/>
                <a:cs typeface="Century Gothic"/>
              </a:rPr>
              <a:t>SQL endpoint</a:t>
            </a:r>
          </a:p>
          <a:p>
            <a:pPr lvl="1">
              <a:lnSpc>
                <a:spcPct val="110000"/>
              </a:lnSpc>
            </a:pPr>
            <a:r>
              <a:rPr lang="en-US" sz="1400" dirty="0">
                <a:solidFill>
                  <a:schemeClr val="tx1">
                    <a:lumMod val="50000"/>
                  </a:schemeClr>
                </a:solidFill>
                <a:latin typeface="+mj-lt"/>
                <a:cs typeface="Century Gothic"/>
              </a:rPr>
              <a:t>Stores metadata</a:t>
            </a:r>
          </a:p>
          <a:p>
            <a:pPr lvl="1">
              <a:lnSpc>
                <a:spcPct val="110000"/>
              </a:lnSpc>
            </a:pPr>
            <a:r>
              <a:rPr lang="en-US" sz="1400" dirty="0" smtClean="0">
                <a:solidFill>
                  <a:schemeClr val="tx1">
                    <a:lumMod val="50000"/>
                  </a:schemeClr>
                </a:solidFill>
                <a:latin typeface="+mj-lt"/>
                <a:cs typeface="Century Gothic"/>
              </a:rPr>
              <a:t>Coordinates parallel SQL processing</a:t>
            </a:r>
            <a:endParaRPr lang="en-US" sz="1400" dirty="0">
              <a:solidFill>
                <a:schemeClr val="tx1">
                  <a:lumMod val="50000"/>
                </a:schemeClr>
              </a:solidFill>
              <a:latin typeface="+mj-lt"/>
              <a:cs typeface="Century Gothic"/>
            </a:endParaRPr>
          </a:p>
          <a:p>
            <a:pPr>
              <a:lnSpc>
                <a:spcPct val="110000"/>
              </a:lnSpc>
            </a:pPr>
            <a:r>
              <a:rPr lang="en-US" sz="1600" b="1" dirty="0">
                <a:solidFill>
                  <a:schemeClr val="tx1">
                    <a:lumMod val="50000"/>
                  </a:schemeClr>
                </a:solidFill>
                <a:latin typeface="+mj-lt"/>
                <a:cs typeface="Century Gothic"/>
              </a:rPr>
              <a:t>Compute nodes</a:t>
            </a:r>
          </a:p>
          <a:p>
            <a:pPr lvl="1">
              <a:lnSpc>
                <a:spcPct val="110000"/>
              </a:lnSpc>
            </a:pPr>
            <a:r>
              <a:rPr lang="en-US" sz="1400" dirty="0">
                <a:solidFill>
                  <a:schemeClr val="tx1">
                    <a:lumMod val="50000"/>
                  </a:schemeClr>
                </a:solidFill>
                <a:latin typeface="+mj-lt"/>
                <a:cs typeface="Century Gothic"/>
              </a:rPr>
              <a:t>Local, columnar storage</a:t>
            </a:r>
          </a:p>
          <a:p>
            <a:pPr lvl="1">
              <a:lnSpc>
                <a:spcPct val="110000"/>
              </a:lnSpc>
            </a:pPr>
            <a:r>
              <a:rPr lang="en-US" sz="1400" dirty="0" smtClean="0">
                <a:solidFill>
                  <a:schemeClr val="tx1">
                    <a:lumMod val="50000"/>
                  </a:schemeClr>
                </a:solidFill>
                <a:latin typeface="+mj-lt"/>
                <a:cs typeface="Century Gothic"/>
              </a:rPr>
              <a:t>Executes </a:t>
            </a:r>
            <a:r>
              <a:rPr lang="en-US" sz="1400" dirty="0">
                <a:solidFill>
                  <a:schemeClr val="tx1">
                    <a:lumMod val="50000"/>
                  </a:schemeClr>
                </a:solidFill>
                <a:latin typeface="+mj-lt"/>
                <a:cs typeface="Century Gothic"/>
              </a:rPr>
              <a:t>queries in parallel</a:t>
            </a:r>
          </a:p>
          <a:p>
            <a:pPr lvl="1">
              <a:lnSpc>
                <a:spcPct val="110000"/>
              </a:lnSpc>
            </a:pPr>
            <a:r>
              <a:rPr lang="en-US" sz="1400" dirty="0" smtClean="0">
                <a:solidFill>
                  <a:schemeClr val="tx1">
                    <a:lumMod val="50000"/>
                  </a:schemeClr>
                </a:solidFill>
                <a:latin typeface="+mj-lt"/>
                <a:cs typeface="Century Gothic"/>
              </a:rPr>
              <a:t>Load, </a:t>
            </a:r>
            <a:r>
              <a:rPr lang="en-US" sz="1400" dirty="0">
                <a:solidFill>
                  <a:schemeClr val="tx1">
                    <a:lumMod val="50000"/>
                  </a:schemeClr>
                </a:solidFill>
                <a:latin typeface="+mj-lt"/>
                <a:cs typeface="Century Gothic"/>
              </a:rPr>
              <a:t>backup</a:t>
            </a:r>
            <a:r>
              <a:rPr lang="en-US" sz="1400" dirty="0" smtClean="0">
                <a:solidFill>
                  <a:schemeClr val="tx1">
                    <a:lumMod val="50000"/>
                  </a:schemeClr>
                </a:solidFill>
                <a:latin typeface="+mj-lt"/>
                <a:cs typeface="Century Gothic"/>
              </a:rPr>
              <a:t>, restore</a:t>
            </a:r>
            <a:endParaRPr lang="en-US" sz="1400" dirty="0">
              <a:solidFill>
                <a:schemeClr val="tx1">
                  <a:lumMod val="50000"/>
                </a:schemeClr>
              </a:solidFill>
              <a:latin typeface="+mj-lt"/>
            </a:endParaRPr>
          </a:p>
          <a:p>
            <a:pPr lvl="1">
              <a:lnSpc>
                <a:spcPct val="110000"/>
              </a:lnSpc>
            </a:pPr>
            <a:endParaRPr lang="en-US" sz="1400" dirty="0">
              <a:solidFill>
                <a:schemeClr val="tx1">
                  <a:lumMod val="50000"/>
                </a:schemeClr>
              </a:solidFill>
              <a:latin typeface="+mj-lt"/>
              <a:cs typeface="Century Gothic"/>
            </a:endParaRPr>
          </a:p>
        </p:txBody>
      </p:sp>
      <p:cxnSp>
        <p:nvCxnSpPr>
          <p:cNvPr id="76" name="Straight Arrow Connector 75"/>
          <p:cNvCxnSpPr/>
          <p:nvPr/>
        </p:nvCxnSpPr>
        <p:spPr>
          <a:xfrm flipV="1">
            <a:off x="5737182" y="3409839"/>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7" name="Straight Arrow Connector 76"/>
          <p:cNvCxnSpPr>
            <a:endCxn id="120" idx="0"/>
          </p:cNvCxnSpPr>
          <p:nvPr/>
        </p:nvCxnSpPr>
        <p:spPr>
          <a:xfrm flipH="1">
            <a:off x="6585712" y="2478268"/>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9" name="Straight Arrow Connector 78"/>
          <p:cNvCxnSpPr/>
          <p:nvPr/>
        </p:nvCxnSpPr>
        <p:spPr>
          <a:xfrm flipV="1">
            <a:off x="5736178" y="2547436"/>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0" name="Straight Arrow Connector 79"/>
          <p:cNvCxnSpPr/>
          <p:nvPr/>
        </p:nvCxnSpPr>
        <p:spPr>
          <a:xfrm flipH="1" flipV="1">
            <a:off x="7013155" y="2522592"/>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1" name="Straight Arrow Connector 80"/>
          <p:cNvCxnSpPr>
            <a:stCxn id="84" idx="2"/>
          </p:cNvCxnSpPr>
          <p:nvPr/>
        </p:nvCxnSpPr>
        <p:spPr>
          <a:xfrm>
            <a:off x="6587539" y="1393428"/>
            <a:ext cx="315" cy="417557"/>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82" name="TextBox 81"/>
          <p:cNvSpPr txBox="1"/>
          <p:nvPr/>
        </p:nvSpPr>
        <p:spPr>
          <a:xfrm>
            <a:off x="5611360" y="2447641"/>
            <a:ext cx="336516" cy="219002"/>
          </a:xfrm>
          <a:prstGeom prst="rect">
            <a:avLst/>
          </a:prstGeom>
        </p:spPr>
        <p:txBody>
          <a:bodyPr vert="horz" wrap="none" lIns="0" tIns="0" rIns="0" bIns="0" rtlCol="0">
            <a:noAutofit/>
          </a:bodyPr>
          <a:lstStyle/>
          <a:p>
            <a:pPr>
              <a:defRPr/>
            </a:pPr>
            <a:r>
              <a:rPr lang="en-US" sz="1000" kern="0" dirty="0">
                <a:solidFill>
                  <a:schemeClr val="tx1">
                    <a:lumMod val="50000"/>
                  </a:schemeClr>
                </a:solidFill>
                <a:cs typeface="Century Gothic"/>
              </a:rPr>
              <a:t>10 GigE</a:t>
            </a:r>
          </a:p>
          <a:p>
            <a:pPr>
              <a:defRPr/>
            </a:pPr>
            <a:r>
              <a:rPr lang="en-US" sz="1000" kern="0" dirty="0">
                <a:solidFill>
                  <a:schemeClr val="tx1">
                    <a:lumMod val="50000"/>
                  </a:schemeClr>
                </a:solidFill>
                <a:cs typeface="Century Gothic"/>
              </a:rPr>
              <a:t>(HPC)</a:t>
            </a:r>
          </a:p>
        </p:txBody>
      </p:sp>
      <p:sp>
        <p:nvSpPr>
          <p:cNvPr id="83" name="TextBox 82"/>
          <p:cNvSpPr txBox="1"/>
          <p:nvPr/>
        </p:nvSpPr>
        <p:spPr>
          <a:xfrm>
            <a:off x="4217759" y="3887566"/>
            <a:ext cx="565407" cy="219002"/>
          </a:xfrm>
          <a:prstGeom prst="rect">
            <a:avLst/>
          </a:prstGeom>
        </p:spPr>
        <p:txBody>
          <a:bodyPr vert="horz" wrap="none" lIns="0" tIns="0" rIns="0" bIns="0" rtlCol="0">
            <a:noAutofit/>
          </a:bodyPr>
          <a:lstStyle/>
          <a:p>
            <a:pPr>
              <a:defRPr/>
            </a:pPr>
            <a:r>
              <a:rPr lang="en-US" sz="1050" kern="0" dirty="0">
                <a:solidFill>
                  <a:schemeClr val="tx1">
                    <a:lumMod val="50000"/>
                  </a:schemeClr>
                </a:solidFill>
                <a:cs typeface="Century Gothic"/>
              </a:rPr>
              <a:t>Ingestion</a:t>
            </a:r>
          </a:p>
          <a:p>
            <a:pPr>
              <a:defRPr/>
            </a:pPr>
            <a:r>
              <a:rPr lang="en-US" sz="1050" kern="0" dirty="0">
                <a:solidFill>
                  <a:schemeClr val="tx1">
                    <a:lumMod val="50000"/>
                  </a:schemeClr>
                </a:solidFill>
                <a:cs typeface="Century Gothic"/>
              </a:rPr>
              <a:t>Backup</a:t>
            </a:r>
          </a:p>
          <a:p>
            <a:pPr>
              <a:defRPr/>
            </a:pPr>
            <a:r>
              <a:rPr lang="en-US" sz="1050" kern="0" dirty="0">
                <a:solidFill>
                  <a:schemeClr val="tx1">
                    <a:lumMod val="50000"/>
                  </a:schemeClr>
                </a:solidFill>
                <a:cs typeface="Century Gothic"/>
              </a:rPr>
              <a:t>Restore</a:t>
            </a:r>
          </a:p>
        </p:txBody>
      </p:sp>
      <p:sp>
        <p:nvSpPr>
          <p:cNvPr id="84" name="Rectangle 83"/>
          <p:cNvSpPr/>
          <p:nvPr/>
        </p:nvSpPr>
        <p:spPr bwMode="auto">
          <a:xfrm>
            <a:off x="5678006" y="1080950"/>
            <a:ext cx="1819065" cy="312478"/>
          </a:xfrm>
          <a:prstGeom prst="rect">
            <a:avLst/>
          </a:prstGeom>
          <a:gradFill rotWithShape="1">
            <a:gsLst>
              <a:gs pos="0">
                <a:srgbClr val="16CC9A">
                  <a:lumMod val="50000"/>
                </a:srgbClr>
              </a:gs>
              <a:gs pos="80000">
                <a:srgbClr val="16CC9A">
                  <a:lumMod val="75000"/>
                </a:srgbClr>
              </a:gs>
              <a:gs pos="100000">
                <a:srgbClr val="16CC9A">
                  <a:lumMod val="75000"/>
                </a:srgbClr>
              </a:gs>
            </a:gsLst>
            <a:lin ang="16200000" scaled="0"/>
          </a:gradFill>
          <a:ln w="9525" cap="flat" cmpd="sng" algn="ctr">
            <a:solidFill>
              <a:srgbClr val="16CC9A">
                <a:lumMod val="7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200" kern="0" dirty="0">
                <a:solidFill>
                  <a:schemeClr val="bg1"/>
                </a:solidFill>
                <a:cs typeface="Century Gothic"/>
              </a:rPr>
              <a:t>SQL Clients/BI Tools</a:t>
            </a:r>
          </a:p>
        </p:txBody>
      </p:sp>
      <p:grpSp>
        <p:nvGrpSpPr>
          <p:cNvPr id="85" name="Group 84"/>
          <p:cNvGrpSpPr/>
          <p:nvPr/>
        </p:nvGrpSpPr>
        <p:grpSpPr>
          <a:xfrm>
            <a:off x="6158256" y="1803808"/>
            <a:ext cx="854908" cy="680533"/>
            <a:chOff x="787156" y="3824909"/>
            <a:chExt cx="1283034" cy="1021334"/>
          </a:xfrm>
        </p:grpSpPr>
        <p:sp>
          <p:nvSpPr>
            <p:cNvPr id="146" name="Rectangle 14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nvGrpSpPr>
            <p:cNvPr id="147" name="Group 146"/>
            <p:cNvGrpSpPr/>
            <p:nvPr/>
          </p:nvGrpSpPr>
          <p:grpSpPr>
            <a:xfrm>
              <a:off x="848783" y="3905250"/>
              <a:ext cx="1126067" cy="856750"/>
              <a:chOff x="753533" y="1447800"/>
              <a:chExt cx="1126067" cy="856750"/>
            </a:xfrm>
          </p:grpSpPr>
          <p:grpSp>
            <p:nvGrpSpPr>
              <p:cNvPr id="148" name="Group 147"/>
              <p:cNvGrpSpPr/>
              <p:nvPr/>
            </p:nvGrpSpPr>
            <p:grpSpPr>
              <a:xfrm>
                <a:off x="881802" y="1980837"/>
                <a:ext cx="907041" cy="323713"/>
                <a:chOff x="881802" y="1980837"/>
                <a:chExt cx="907041" cy="323713"/>
              </a:xfrm>
            </p:grpSpPr>
            <p:sp>
              <p:nvSpPr>
                <p:cNvPr id="211" name="Can 21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212" name="Can 21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213" name="Can 21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sp>
            <p:nvSpPr>
              <p:cNvPr id="149" name="Rectangle 14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128GB RAM</a:t>
                </a:r>
              </a:p>
            </p:txBody>
          </p:sp>
          <p:sp>
            <p:nvSpPr>
              <p:cNvPr id="150" name="Rectangle 14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16TB disk</a:t>
                </a:r>
              </a:p>
            </p:txBody>
          </p:sp>
          <p:sp>
            <p:nvSpPr>
              <p:cNvPr id="151" name="Rectangle 15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55" name="Rectangle 15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210" name="Rectangle 209"/>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 cores</a:t>
                </a:r>
              </a:p>
            </p:txBody>
          </p:sp>
        </p:grpSp>
      </p:grpSp>
      <p:cxnSp>
        <p:nvCxnSpPr>
          <p:cNvPr id="86" name="Straight Arrow Connector 85"/>
          <p:cNvCxnSpPr/>
          <p:nvPr/>
        </p:nvCxnSpPr>
        <p:spPr>
          <a:xfrm>
            <a:off x="7010832" y="3411330"/>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91" name="Rectangle 90"/>
          <p:cNvSpPr/>
          <p:nvPr/>
        </p:nvSpPr>
        <p:spPr bwMode="auto">
          <a:xfrm>
            <a:off x="4891533" y="3997066"/>
            <a:ext cx="3391117" cy="322964"/>
          </a:xfrm>
          <a:prstGeom prst="rect">
            <a:avLst/>
          </a:prstGeom>
          <a:gradFill rotWithShape="1">
            <a:gsLst>
              <a:gs pos="0">
                <a:srgbClr val="FF6528">
                  <a:lumMod val="50000"/>
                </a:srgbClr>
              </a:gs>
              <a:gs pos="80000">
                <a:srgbClr val="FF6528">
                  <a:lumMod val="75000"/>
                </a:srgbClr>
              </a:gs>
              <a:gs pos="100000">
                <a:srgbClr val="FF6528">
                  <a:lumMod val="7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600" kern="0" dirty="0">
                <a:solidFill>
                  <a:schemeClr val="bg1"/>
                </a:solidFill>
                <a:cs typeface="Century Gothic"/>
              </a:rPr>
              <a:t>S3 / EMR / DynamoDB / SSH</a:t>
            </a:r>
          </a:p>
        </p:txBody>
      </p:sp>
      <p:cxnSp>
        <p:nvCxnSpPr>
          <p:cNvPr id="92" name="Straight Arrow Connector 91"/>
          <p:cNvCxnSpPr/>
          <p:nvPr/>
        </p:nvCxnSpPr>
        <p:spPr>
          <a:xfrm flipH="1" flipV="1">
            <a:off x="5311871" y="3745522"/>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3" name="Straight Arrow Connector 92"/>
          <p:cNvCxnSpPr>
            <a:stCxn id="91" idx="0"/>
          </p:cNvCxnSpPr>
          <p:nvPr/>
        </p:nvCxnSpPr>
        <p:spPr>
          <a:xfrm flipV="1">
            <a:off x="6587091" y="3745522"/>
            <a:ext cx="762"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4" name="Straight Arrow Connector 93"/>
          <p:cNvCxnSpPr/>
          <p:nvPr/>
        </p:nvCxnSpPr>
        <p:spPr>
          <a:xfrm flipH="1" flipV="1">
            <a:off x="7851862" y="3745522"/>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95" name="TextBox 94"/>
          <p:cNvSpPr txBox="1"/>
          <p:nvPr/>
        </p:nvSpPr>
        <p:spPr>
          <a:xfrm>
            <a:off x="6638947" y="1442937"/>
            <a:ext cx="336515" cy="219002"/>
          </a:xfrm>
          <a:prstGeom prst="rect">
            <a:avLst/>
          </a:prstGeom>
        </p:spPr>
        <p:txBody>
          <a:bodyPr vert="horz" wrap="none" lIns="0" tIns="0" rIns="0" bIns="0" rtlCol="0">
            <a:noAutofit/>
          </a:bodyPr>
          <a:lstStyle/>
          <a:p>
            <a:pPr>
              <a:defRPr/>
            </a:pPr>
            <a:r>
              <a:rPr lang="en-US" sz="1000" kern="0" dirty="0">
                <a:solidFill>
                  <a:schemeClr val="tx1">
                    <a:lumMod val="50000"/>
                  </a:schemeClr>
                </a:solidFill>
                <a:cs typeface="Century Gothic"/>
              </a:rPr>
              <a:t>JDBC/ODBC</a:t>
            </a:r>
          </a:p>
        </p:txBody>
      </p:sp>
      <p:grpSp>
        <p:nvGrpSpPr>
          <p:cNvPr id="96" name="Group 95"/>
          <p:cNvGrpSpPr/>
          <p:nvPr/>
        </p:nvGrpSpPr>
        <p:grpSpPr>
          <a:xfrm>
            <a:off x="4882273" y="3071064"/>
            <a:ext cx="858564" cy="680533"/>
            <a:chOff x="5313757" y="3040096"/>
            <a:chExt cx="858564" cy="680533"/>
          </a:xfrm>
        </p:grpSpPr>
        <p:grpSp>
          <p:nvGrpSpPr>
            <p:cNvPr id="132" name="Group 131"/>
            <p:cNvGrpSpPr/>
            <p:nvPr/>
          </p:nvGrpSpPr>
          <p:grpSpPr>
            <a:xfrm>
              <a:off x="5313757" y="3040096"/>
              <a:ext cx="854908" cy="680533"/>
              <a:chOff x="787156" y="3824909"/>
              <a:chExt cx="1283034" cy="1021334"/>
            </a:xfrm>
          </p:grpSpPr>
          <p:sp>
            <p:nvSpPr>
              <p:cNvPr id="134" name="Rectangle 133"/>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nvGrpSpPr>
              <p:cNvPr id="135" name="Group 134"/>
              <p:cNvGrpSpPr/>
              <p:nvPr/>
            </p:nvGrpSpPr>
            <p:grpSpPr>
              <a:xfrm>
                <a:off x="848783" y="3905250"/>
                <a:ext cx="1126067" cy="856750"/>
                <a:chOff x="753533" y="1447800"/>
                <a:chExt cx="1126067" cy="856750"/>
              </a:xfrm>
            </p:grpSpPr>
            <p:grpSp>
              <p:nvGrpSpPr>
                <p:cNvPr id="136" name="Group 135"/>
                <p:cNvGrpSpPr/>
                <p:nvPr/>
              </p:nvGrpSpPr>
              <p:grpSpPr>
                <a:xfrm>
                  <a:off x="881802" y="1980837"/>
                  <a:ext cx="907041" cy="323713"/>
                  <a:chOff x="881802" y="1980837"/>
                  <a:chExt cx="907041" cy="323713"/>
                </a:xfrm>
              </p:grpSpPr>
              <p:sp>
                <p:nvSpPr>
                  <p:cNvPr id="143" name="Can 14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44" name="Can 14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45" name="Can 14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sp>
              <p:nvSpPr>
                <p:cNvPr id="137" name="Rectangle 136"/>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128GB RAM</a:t>
                  </a:r>
                </a:p>
              </p:txBody>
            </p:sp>
            <p:sp>
              <p:nvSpPr>
                <p:cNvPr id="138" name="Rectangle 137"/>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16TB disk</a:t>
                  </a:r>
                </a:p>
              </p:txBody>
            </p:sp>
            <p:sp>
              <p:nvSpPr>
                <p:cNvPr id="139" name="Rectangle 138"/>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41" name="Rectangle 14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42" name="Rectangle 14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 cores</a:t>
                  </a:r>
                </a:p>
              </p:txBody>
            </p:sp>
          </p:grpSp>
        </p:grpSp>
        <p:sp>
          <p:nvSpPr>
            <p:cNvPr id="133" name="Rectangle 132"/>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100" b="1" kern="0" dirty="0">
                  <a:solidFill>
                    <a:schemeClr val="bg1">
                      <a:lumMod val="85000"/>
                    </a:schemeClr>
                  </a:solidFill>
                  <a:cs typeface="Century Gothic"/>
                </a:rPr>
                <a:t>Compute Node</a:t>
              </a:r>
            </a:p>
          </p:txBody>
        </p:sp>
      </p:grpSp>
      <p:grpSp>
        <p:nvGrpSpPr>
          <p:cNvPr id="100" name="Group 99"/>
          <p:cNvGrpSpPr/>
          <p:nvPr/>
        </p:nvGrpSpPr>
        <p:grpSpPr>
          <a:xfrm>
            <a:off x="6158256" y="3071064"/>
            <a:ext cx="858564" cy="680533"/>
            <a:chOff x="6589740" y="3040096"/>
            <a:chExt cx="858564" cy="680533"/>
          </a:xfrm>
        </p:grpSpPr>
        <p:grpSp>
          <p:nvGrpSpPr>
            <p:cNvPr id="118" name="Group 117"/>
            <p:cNvGrpSpPr/>
            <p:nvPr/>
          </p:nvGrpSpPr>
          <p:grpSpPr>
            <a:xfrm>
              <a:off x="6589740" y="3040096"/>
              <a:ext cx="854908" cy="680533"/>
              <a:chOff x="787156" y="3824909"/>
              <a:chExt cx="1283034" cy="1021334"/>
            </a:xfrm>
          </p:grpSpPr>
          <p:sp>
            <p:nvSpPr>
              <p:cNvPr id="120" name="Rectangle 11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nvGrpSpPr>
              <p:cNvPr id="121" name="Group 120"/>
              <p:cNvGrpSpPr/>
              <p:nvPr/>
            </p:nvGrpSpPr>
            <p:grpSpPr>
              <a:xfrm>
                <a:off x="848783" y="3905250"/>
                <a:ext cx="1126067" cy="856750"/>
                <a:chOff x="753533" y="1447800"/>
                <a:chExt cx="1126067" cy="856750"/>
              </a:xfrm>
            </p:grpSpPr>
            <p:grpSp>
              <p:nvGrpSpPr>
                <p:cNvPr id="122" name="Group 121"/>
                <p:cNvGrpSpPr/>
                <p:nvPr/>
              </p:nvGrpSpPr>
              <p:grpSpPr>
                <a:xfrm>
                  <a:off x="881802" y="1980837"/>
                  <a:ext cx="907041" cy="323713"/>
                  <a:chOff x="881802" y="1980837"/>
                  <a:chExt cx="907041" cy="323713"/>
                </a:xfrm>
              </p:grpSpPr>
              <p:sp>
                <p:nvSpPr>
                  <p:cNvPr id="129" name="Can 128"/>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30" name="Can 12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31" name="Can 130"/>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sp>
              <p:nvSpPr>
                <p:cNvPr id="123" name="Rectangle 12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128GB RAM</a:t>
                  </a:r>
                </a:p>
              </p:txBody>
            </p:sp>
            <p:sp>
              <p:nvSpPr>
                <p:cNvPr id="124" name="Rectangle 12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16TB disk</a:t>
                  </a:r>
                </a:p>
              </p:txBody>
            </p:sp>
            <p:sp>
              <p:nvSpPr>
                <p:cNvPr id="125" name="Rectangle 12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26" name="Rectangle 12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28" name="Rectangle 127"/>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 cores</a:t>
                  </a:r>
                </a:p>
              </p:txBody>
            </p:sp>
          </p:grpSp>
        </p:grpSp>
        <p:sp>
          <p:nvSpPr>
            <p:cNvPr id="119" name="Rectangle 118"/>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100" b="1" kern="0" dirty="0">
                  <a:solidFill>
                    <a:schemeClr val="bg1">
                      <a:lumMod val="85000"/>
                    </a:schemeClr>
                  </a:solidFill>
                  <a:cs typeface="Century Gothic"/>
                </a:rPr>
                <a:t>Compute Node</a:t>
              </a:r>
            </a:p>
          </p:txBody>
        </p:sp>
      </p:grpSp>
      <p:grpSp>
        <p:nvGrpSpPr>
          <p:cNvPr id="102" name="Group 101"/>
          <p:cNvGrpSpPr/>
          <p:nvPr/>
        </p:nvGrpSpPr>
        <p:grpSpPr>
          <a:xfrm>
            <a:off x="7422264" y="3071064"/>
            <a:ext cx="858564" cy="680533"/>
            <a:chOff x="7853748" y="3040096"/>
            <a:chExt cx="858564" cy="680533"/>
          </a:xfrm>
        </p:grpSpPr>
        <p:grpSp>
          <p:nvGrpSpPr>
            <p:cNvPr id="104" name="Group 103"/>
            <p:cNvGrpSpPr/>
            <p:nvPr/>
          </p:nvGrpSpPr>
          <p:grpSpPr>
            <a:xfrm>
              <a:off x="7853748" y="3040096"/>
              <a:ext cx="854908" cy="680533"/>
              <a:chOff x="787156" y="3824909"/>
              <a:chExt cx="1283034" cy="1021334"/>
            </a:xfrm>
          </p:grpSpPr>
          <p:sp>
            <p:nvSpPr>
              <p:cNvPr id="106" name="Rectangle 10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nvGrpSpPr>
              <p:cNvPr id="107" name="Group 106"/>
              <p:cNvGrpSpPr/>
              <p:nvPr/>
            </p:nvGrpSpPr>
            <p:grpSpPr>
              <a:xfrm>
                <a:off x="848783" y="3905250"/>
                <a:ext cx="1126067" cy="856750"/>
                <a:chOff x="753533" y="1447800"/>
                <a:chExt cx="1126067" cy="856750"/>
              </a:xfrm>
            </p:grpSpPr>
            <p:grpSp>
              <p:nvGrpSpPr>
                <p:cNvPr id="108" name="Group 107"/>
                <p:cNvGrpSpPr/>
                <p:nvPr/>
              </p:nvGrpSpPr>
              <p:grpSpPr>
                <a:xfrm>
                  <a:off x="881802" y="1980837"/>
                  <a:ext cx="907041" cy="323713"/>
                  <a:chOff x="881802" y="1980837"/>
                  <a:chExt cx="907041" cy="323713"/>
                </a:xfrm>
              </p:grpSpPr>
              <p:sp>
                <p:nvSpPr>
                  <p:cNvPr id="115" name="Can 114"/>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16" name="Can 115"/>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17" name="Can 116"/>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sp>
              <p:nvSpPr>
                <p:cNvPr id="109" name="Rectangle 10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128GB RAM</a:t>
                  </a:r>
                </a:p>
              </p:txBody>
            </p:sp>
            <p:sp>
              <p:nvSpPr>
                <p:cNvPr id="110" name="Rectangle 10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16TB disk</a:t>
                  </a:r>
                </a:p>
              </p:txBody>
            </p:sp>
            <p:sp>
              <p:nvSpPr>
                <p:cNvPr id="111" name="Rectangle 11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12" name="Rectangle 111"/>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13" name="Rectangle 112"/>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 cores</a:t>
                  </a:r>
                </a:p>
              </p:txBody>
            </p:sp>
          </p:grpSp>
        </p:grpSp>
        <p:sp>
          <p:nvSpPr>
            <p:cNvPr id="105" name="Rectangle 104"/>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100" b="1" kern="0" dirty="0">
                  <a:solidFill>
                    <a:schemeClr val="bg1">
                      <a:lumMod val="85000"/>
                    </a:schemeClr>
                  </a:solidFill>
                  <a:cs typeface="Century Gothic"/>
                </a:rPr>
                <a:t>Compute Node</a:t>
              </a:r>
            </a:p>
          </p:txBody>
        </p:sp>
      </p:grpSp>
      <p:sp>
        <p:nvSpPr>
          <p:cNvPr id="103" name="Rectangle 102"/>
          <p:cNvSpPr/>
          <p:nvPr/>
        </p:nvSpPr>
        <p:spPr bwMode="auto">
          <a:xfrm>
            <a:off x="6158886" y="1810985"/>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100" b="1" kern="0" dirty="0">
                <a:solidFill>
                  <a:schemeClr val="bg1">
                    <a:lumMod val="85000"/>
                  </a:schemeClr>
                </a:solidFill>
                <a:cs typeface="Century Gothic"/>
              </a:rPr>
              <a:t>Leader</a:t>
            </a:r>
            <a:r>
              <a:rPr lang="en-US" sz="2000" b="1" kern="0" dirty="0">
                <a:solidFill>
                  <a:schemeClr val="bg1">
                    <a:lumMod val="85000"/>
                  </a:schemeClr>
                </a:solidFill>
                <a:cs typeface="Century Gothic"/>
              </a:rPr>
              <a:t/>
            </a:r>
            <a:br>
              <a:rPr lang="en-US" sz="2000" b="1" kern="0" dirty="0">
                <a:solidFill>
                  <a:schemeClr val="bg1">
                    <a:lumMod val="85000"/>
                  </a:schemeClr>
                </a:solidFill>
                <a:cs typeface="Century Gothic"/>
              </a:rPr>
            </a:br>
            <a:r>
              <a:rPr lang="en-US" sz="1100" b="1" kern="0" dirty="0">
                <a:solidFill>
                  <a:schemeClr val="bg1">
                    <a:lumMod val="85000"/>
                  </a:schemeClr>
                </a:solidFill>
                <a:cs typeface="Century Gothic"/>
              </a:rPr>
              <a:t>Node</a:t>
            </a:r>
          </a:p>
        </p:txBody>
      </p:sp>
      <p:sp>
        <p:nvSpPr>
          <p:cNvPr id="73" name="Rounded Rectangle 72"/>
          <p:cNvSpPr/>
          <p:nvPr/>
        </p:nvSpPr>
        <p:spPr>
          <a:xfrm>
            <a:off x="4604866" y="1705906"/>
            <a:ext cx="3961688" cy="2133657"/>
          </a:xfrm>
          <a:prstGeom prst="roundRect">
            <a:avLst>
              <a:gd name="adj" fmla="val 9818"/>
            </a:avLst>
          </a:prstGeom>
          <a:noFill/>
          <a:ln w="19050">
            <a:solidFill>
              <a:schemeClr val="accent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lumMod val="50000"/>
                </a:schemeClr>
              </a:solidFill>
              <a:latin typeface="Helvetica Neue"/>
              <a:cs typeface="Helvetica Neue"/>
            </a:endParaRPr>
          </a:p>
        </p:txBody>
      </p:sp>
    </p:spTree>
    <p:extLst>
      <p:ext uri="{BB962C8B-B14F-4D97-AF65-F5344CB8AC3E}">
        <p14:creationId xmlns:p14="http://schemas.microsoft.com/office/powerpoint/2010/main" val="768925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551329" y="363072"/>
            <a:ext cx="8000999" cy="4316504"/>
            <a:chOff x="5145163" y="1803808"/>
            <a:chExt cx="3398555" cy="1947789"/>
          </a:xfrm>
        </p:grpSpPr>
        <p:cxnSp>
          <p:nvCxnSpPr>
            <p:cNvPr id="4" name="Straight Arrow Connector 3"/>
            <p:cNvCxnSpPr/>
            <p:nvPr/>
          </p:nvCxnSpPr>
          <p:spPr>
            <a:xfrm flipV="1">
              <a:off x="6000072" y="3409839"/>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5" name="Straight Arrow Connector 4"/>
            <p:cNvCxnSpPr/>
            <p:nvPr/>
          </p:nvCxnSpPr>
          <p:spPr>
            <a:xfrm flipH="1">
              <a:off x="6848602" y="2478268"/>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6" name="Straight Arrow Connector 5"/>
            <p:cNvCxnSpPr/>
            <p:nvPr/>
          </p:nvCxnSpPr>
          <p:spPr>
            <a:xfrm flipV="1">
              <a:off x="5999068" y="2547436"/>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 name="Straight Arrow Connector 6"/>
            <p:cNvCxnSpPr/>
            <p:nvPr/>
          </p:nvCxnSpPr>
          <p:spPr>
            <a:xfrm flipH="1" flipV="1">
              <a:off x="7276045" y="2522592"/>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9" name="Group 8"/>
            <p:cNvGrpSpPr/>
            <p:nvPr/>
          </p:nvGrpSpPr>
          <p:grpSpPr>
            <a:xfrm>
              <a:off x="6421146" y="1803808"/>
              <a:ext cx="854908" cy="680533"/>
              <a:chOff x="787156" y="3824909"/>
              <a:chExt cx="1283034" cy="1021334"/>
            </a:xfrm>
          </p:grpSpPr>
          <p:sp>
            <p:nvSpPr>
              <p:cNvPr id="10" name="Rectangle 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1" name="Group 10"/>
              <p:cNvGrpSpPr/>
              <p:nvPr/>
            </p:nvGrpSpPr>
            <p:grpSpPr>
              <a:xfrm>
                <a:off x="848783" y="3905250"/>
                <a:ext cx="1126067" cy="856750"/>
                <a:chOff x="753533" y="1447800"/>
                <a:chExt cx="1126067" cy="856750"/>
              </a:xfrm>
            </p:grpSpPr>
            <p:grpSp>
              <p:nvGrpSpPr>
                <p:cNvPr id="12" name="Group 11"/>
                <p:cNvGrpSpPr/>
                <p:nvPr/>
              </p:nvGrpSpPr>
              <p:grpSpPr>
                <a:xfrm>
                  <a:off x="881802" y="1980837"/>
                  <a:ext cx="907041" cy="323713"/>
                  <a:chOff x="881802" y="1980837"/>
                  <a:chExt cx="907041" cy="323713"/>
                </a:xfrm>
              </p:grpSpPr>
              <p:sp>
                <p:nvSpPr>
                  <p:cNvPr id="18" name="Can 17"/>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9" name="Can 18"/>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20" name="Can 19"/>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3" name="Rectangle 1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4" name="Rectangle 1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5" name="Rectangle 1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6" name="Rectangle 1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7" name="Rectangle 16"/>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cxnSp>
          <p:nvCxnSpPr>
            <p:cNvPr id="21" name="Straight Arrow Connector 20"/>
            <p:cNvCxnSpPr/>
            <p:nvPr/>
          </p:nvCxnSpPr>
          <p:spPr>
            <a:xfrm>
              <a:off x="7273722" y="3411330"/>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22" name="Group 21"/>
            <p:cNvGrpSpPr/>
            <p:nvPr/>
          </p:nvGrpSpPr>
          <p:grpSpPr>
            <a:xfrm>
              <a:off x="5145163" y="3071064"/>
              <a:ext cx="858564" cy="680533"/>
              <a:chOff x="5313757" y="3040096"/>
              <a:chExt cx="858564" cy="680533"/>
            </a:xfrm>
          </p:grpSpPr>
          <p:grpSp>
            <p:nvGrpSpPr>
              <p:cNvPr id="23" name="Group 22"/>
              <p:cNvGrpSpPr/>
              <p:nvPr/>
            </p:nvGrpSpPr>
            <p:grpSpPr>
              <a:xfrm>
                <a:off x="5313757" y="3040096"/>
                <a:ext cx="854908" cy="680533"/>
                <a:chOff x="787156" y="3824909"/>
                <a:chExt cx="1283034" cy="1021334"/>
              </a:xfrm>
            </p:grpSpPr>
            <p:sp>
              <p:nvSpPr>
                <p:cNvPr id="25" name="Rectangle 24"/>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26" name="Group 25"/>
                <p:cNvGrpSpPr/>
                <p:nvPr/>
              </p:nvGrpSpPr>
              <p:grpSpPr>
                <a:xfrm>
                  <a:off x="848783" y="3905250"/>
                  <a:ext cx="1126067" cy="856750"/>
                  <a:chOff x="753533" y="1447800"/>
                  <a:chExt cx="1126067" cy="856750"/>
                </a:xfrm>
              </p:grpSpPr>
              <p:grpSp>
                <p:nvGrpSpPr>
                  <p:cNvPr id="27" name="Group 26"/>
                  <p:cNvGrpSpPr/>
                  <p:nvPr/>
                </p:nvGrpSpPr>
                <p:grpSpPr>
                  <a:xfrm>
                    <a:off x="881802" y="1980837"/>
                    <a:ext cx="907041" cy="323713"/>
                    <a:chOff x="881802" y="1980837"/>
                    <a:chExt cx="907041" cy="323713"/>
                  </a:xfrm>
                </p:grpSpPr>
                <p:sp>
                  <p:nvSpPr>
                    <p:cNvPr id="33" name="Can 3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34" name="Can 3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35" name="Can 3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28" name="Rectangle 2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29" name="Rectangle 2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30" name="Rectangle 2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31" name="Rectangle 3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32" name="Rectangle 3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24" name="Rectangle 23"/>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grpSp>
          <p:nvGrpSpPr>
            <p:cNvPr id="36" name="Group 35"/>
            <p:cNvGrpSpPr/>
            <p:nvPr/>
          </p:nvGrpSpPr>
          <p:grpSpPr>
            <a:xfrm>
              <a:off x="6421146" y="3071064"/>
              <a:ext cx="858564" cy="680533"/>
              <a:chOff x="6589740" y="3040096"/>
              <a:chExt cx="858564" cy="680533"/>
            </a:xfrm>
          </p:grpSpPr>
          <p:grpSp>
            <p:nvGrpSpPr>
              <p:cNvPr id="37" name="Group 36"/>
              <p:cNvGrpSpPr/>
              <p:nvPr/>
            </p:nvGrpSpPr>
            <p:grpSpPr>
              <a:xfrm>
                <a:off x="6589740" y="3040096"/>
                <a:ext cx="854908" cy="680533"/>
                <a:chOff x="787156" y="3824909"/>
                <a:chExt cx="1283034" cy="1021334"/>
              </a:xfrm>
            </p:grpSpPr>
            <p:sp>
              <p:nvSpPr>
                <p:cNvPr id="39" name="Rectangle 38"/>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40" name="Group 39"/>
                <p:cNvGrpSpPr/>
                <p:nvPr/>
              </p:nvGrpSpPr>
              <p:grpSpPr>
                <a:xfrm>
                  <a:off x="848783" y="3905250"/>
                  <a:ext cx="1126067" cy="856750"/>
                  <a:chOff x="753533" y="1447800"/>
                  <a:chExt cx="1126067" cy="856750"/>
                </a:xfrm>
              </p:grpSpPr>
              <p:grpSp>
                <p:nvGrpSpPr>
                  <p:cNvPr id="41" name="Group 40"/>
                  <p:cNvGrpSpPr/>
                  <p:nvPr/>
                </p:nvGrpSpPr>
                <p:grpSpPr>
                  <a:xfrm>
                    <a:off x="881802" y="1980837"/>
                    <a:ext cx="907041" cy="323713"/>
                    <a:chOff x="881802" y="1980837"/>
                    <a:chExt cx="907041" cy="323713"/>
                  </a:xfrm>
                </p:grpSpPr>
                <p:sp>
                  <p:nvSpPr>
                    <p:cNvPr id="47" name="Can 4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48" name="Can 47"/>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49" name="Can 48"/>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42" name="Rectangle 41"/>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43" name="Rectangle 42"/>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44" name="Rectangle 43"/>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45" name="Rectangle 4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46" name="Rectangle 45"/>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38" name="Rectangle 37"/>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grpSp>
          <p:nvGrpSpPr>
            <p:cNvPr id="50" name="Group 49"/>
            <p:cNvGrpSpPr/>
            <p:nvPr/>
          </p:nvGrpSpPr>
          <p:grpSpPr>
            <a:xfrm>
              <a:off x="7685154" y="3071064"/>
              <a:ext cx="858564" cy="680533"/>
              <a:chOff x="7853748" y="3040096"/>
              <a:chExt cx="858564" cy="680533"/>
            </a:xfrm>
          </p:grpSpPr>
          <p:grpSp>
            <p:nvGrpSpPr>
              <p:cNvPr id="51" name="Group 50"/>
              <p:cNvGrpSpPr/>
              <p:nvPr/>
            </p:nvGrpSpPr>
            <p:grpSpPr>
              <a:xfrm>
                <a:off x="7853748" y="3040096"/>
                <a:ext cx="854908" cy="680533"/>
                <a:chOff x="787156" y="3824909"/>
                <a:chExt cx="1283034" cy="1021334"/>
              </a:xfrm>
            </p:grpSpPr>
            <p:sp>
              <p:nvSpPr>
                <p:cNvPr id="53" name="Rectangle 52"/>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54" name="Group 53"/>
                <p:cNvGrpSpPr/>
                <p:nvPr/>
              </p:nvGrpSpPr>
              <p:grpSpPr>
                <a:xfrm>
                  <a:off x="848783" y="3905250"/>
                  <a:ext cx="1126067" cy="856750"/>
                  <a:chOff x="753533" y="1447800"/>
                  <a:chExt cx="1126067" cy="856750"/>
                </a:xfrm>
              </p:grpSpPr>
              <p:grpSp>
                <p:nvGrpSpPr>
                  <p:cNvPr id="55" name="Group 54"/>
                  <p:cNvGrpSpPr/>
                  <p:nvPr/>
                </p:nvGrpSpPr>
                <p:grpSpPr>
                  <a:xfrm>
                    <a:off x="881802" y="1980837"/>
                    <a:ext cx="907041" cy="323713"/>
                    <a:chOff x="881802" y="1980837"/>
                    <a:chExt cx="907041" cy="323713"/>
                  </a:xfrm>
                </p:grpSpPr>
                <p:sp>
                  <p:nvSpPr>
                    <p:cNvPr id="61" name="Can 6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62" name="Can 6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63" name="Can 6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56" name="Rectangle 55"/>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57" name="Rectangle 56"/>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58" name="Rectangle 57"/>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59" name="Rectangle 58"/>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60" name="Rectangle 59"/>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52" name="Rectangle 51"/>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sp>
          <p:nvSpPr>
            <p:cNvPr id="64" name="Rectangle 63"/>
            <p:cNvSpPr/>
            <p:nvPr/>
          </p:nvSpPr>
          <p:spPr bwMode="auto">
            <a:xfrm>
              <a:off x="6421776" y="1810985"/>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smtClean="0">
                  <a:solidFill>
                    <a:schemeClr val="bg1">
                      <a:lumMod val="85000"/>
                    </a:schemeClr>
                  </a:solidFill>
                  <a:cs typeface="Century Gothic"/>
                </a:rPr>
                <a:t>Leader Node</a:t>
              </a:r>
              <a:endParaRPr lang="en-US" sz="2000" b="1" kern="0" dirty="0">
                <a:solidFill>
                  <a:schemeClr val="bg1">
                    <a:lumMod val="85000"/>
                  </a:schemeClr>
                </a:solidFill>
                <a:cs typeface="Century Gothic"/>
              </a:endParaRPr>
            </a:p>
          </p:txBody>
        </p:sp>
      </p:grpSp>
    </p:spTree>
    <p:extLst>
      <p:ext uri="{BB962C8B-B14F-4D97-AF65-F5344CB8AC3E}">
        <p14:creationId xmlns:p14="http://schemas.microsoft.com/office/powerpoint/2010/main" val="16104521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137930" y="261579"/>
            <a:ext cx="3114955" cy="2031325"/>
          </a:xfrm>
          <a:prstGeom prst="rect">
            <a:avLst/>
          </a:prstGeom>
          <a:noFill/>
        </p:spPr>
        <p:txBody>
          <a:bodyPr wrap="none" rtlCol="0">
            <a:spAutoFit/>
          </a:bodyPr>
          <a:lstStyle/>
          <a:p>
            <a:pPr marL="285750" indent="-285750">
              <a:buFont typeface="Arial" charset="0"/>
              <a:buChar char="•"/>
            </a:pPr>
            <a:r>
              <a:rPr lang="en-US" dirty="0" smtClean="0">
                <a:solidFill>
                  <a:schemeClr val="tx1">
                    <a:lumMod val="50000"/>
                  </a:schemeClr>
                </a:solidFill>
              </a:rPr>
              <a:t>Parser &amp; rewriter</a:t>
            </a:r>
          </a:p>
          <a:p>
            <a:pPr marL="285750" indent="-285750">
              <a:buFont typeface="Arial" charset="0"/>
              <a:buChar char="•"/>
            </a:pPr>
            <a:r>
              <a:rPr lang="en-US" dirty="0" smtClean="0">
                <a:solidFill>
                  <a:schemeClr val="tx1">
                    <a:lumMod val="50000"/>
                  </a:schemeClr>
                </a:solidFill>
              </a:rPr>
              <a:t>Planner &amp; optimizer </a:t>
            </a:r>
          </a:p>
          <a:p>
            <a:pPr marL="285750" indent="-285750">
              <a:buFont typeface="Arial" charset="0"/>
              <a:buChar char="•"/>
            </a:pPr>
            <a:r>
              <a:rPr lang="en-US" dirty="0" smtClean="0">
                <a:solidFill>
                  <a:schemeClr val="tx1">
                    <a:lumMod val="50000"/>
                  </a:schemeClr>
                </a:solidFill>
              </a:rPr>
              <a:t>Code generator</a:t>
            </a:r>
          </a:p>
          <a:p>
            <a:pPr marL="742950" lvl="1" indent="-285750">
              <a:buFont typeface="Arial" charset="0"/>
              <a:buChar char="•"/>
            </a:pPr>
            <a:r>
              <a:rPr lang="en-US" u="sng" dirty="0" smtClean="0">
                <a:solidFill>
                  <a:schemeClr val="tx1">
                    <a:lumMod val="50000"/>
                  </a:schemeClr>
                </a:solidFill>
              </a:rPr>
              <a:t>Input</a:t>
            </a:r>
            <a:r>
              <a:rPr lang="en-US" dirty="0" smtClean="0">
                <a:solidFill>
                  <a:schemeClr val="tx1">
                    <a:lumMod val="50000"/>
                  </a:schemeClr>
                </a:solidFill>
              </a:rPr>
              <a:t>: optimized plan</a:t>
            </a:r>
          </a:p>
          <a:p>
            <a:pPr marL="742950" lvl="1" indent="-285750">
              <a:buFont typeface="Arial" charset="0"/>
              <a:buChar char="•"/>
            </a:pPr>
            <a:r>
              <a:rPr lang="en-US" u="sng" dirty="0" smtClean="0">
                <a:solidFill>
                  <a:schemeClr val="tx1">
                    <a:lumMod val="50000"/>
                  </a:schemeClr>
                </a:solidFill>
              </a:rPr>
              <a:t>Output</a:t>
            </a:r>
            <a:r>
              <a:rPr lang="en-US" dirty="0" smtClean="0">
                <a:solidFill>
                  <a:schemeClr val="tx1">
                    <a:lumMod val="50000"/>
                  </a:schemeClr>
                </a:solidFill>
              </a:rPr>
              <a:t>: &gt;=1 C++ </a:t>
            </a:r>
            <a:br>
              <a:rPr lang="en-US" dirty="0" smtClean="0">
                <a:solidFill>
                  <a:schemeClr val="tx1">
                    <a:lumMod val="50000"/>
                  </a:schemeClr>
                </a:solidFill>
              </a:rPr>
            </a:br>
            <a:r>
              <a:rPr lang="en-US" dirty="0" smtClean="0">
                <a:solidFill>
                  <a:schemeClr val="tx1">
                    <a:lumMod val="50000"/>
                  </a:schemeClr>
                </a:solidFill>
              </a:rPr>
              <a:t>functions</a:t>
            </a:r>
          </a:p>
          <a:p>
            <a:pPr marL="285750" indent="-285750">
              <a:buFont typeface="Arial" charset="0"/>
              <a:buChar char="•"/>
            </a:pPr>
            <a:r>
              <a:rPr lang="en-US" dirty="0" smtClean="0">
                <a:solidFill>
                  <a:schemeClr val="tx1">
                    <a:lumMod val="50000"/>
                  </a:schemeClr>
                </a:solidFill>
              </a:rPr>
              <a:t>Compiler</a:t>
            </a:r>
          </a:p>
        </p:txBody>
      </p:sp>
      <p:sp>
        <p:nvSpPr>
          <p:cNvPr id="2" name="TextBox 1"/>
          <p:cNvSpPr txBox="1"/>
          <p:nvPr/>
        </p:nvSpPr>
        <p:spPr>
          <a:xfrm>
            <a:off x="5672297" y="292713"/>
            <a:ext cx="3208955" cy="1477328"/>
          </a:xfrm>
          <a:prstGeom prst="rect">
            <a:avLst/>
          </a:prstGeom>
          <a:noFill/>
        </p:spPr>
        <p:txBody>
          <a:bodyPr wrap="none" rtlCol="0">
            <a:spAutoFit/>
          </a:bodyPr>
          <a:lstStyle/>
          <a:p>
            <a:pPr marL="285750" indent="-285750">
              <a:buFont typeface="Arial" charset="0"/>
              <a:buChar char="•"/>
            </a:pPr>
            <a:r>
              <a:rPr lang="en-US" dirty="0" smtClean="0">
                <a:solidFill>
                  <a:schemeClr val="tx1">
                    <a:lumMod val="50000"/>
                  </a:schemeClr>
                </a:solidFill>
              </a:rPr>
              <a:t>Task scheduler</a:t>
            </a:r>
          </a:p>
          <a:p>
            <a:pPr marL="285750" indent="-285750">
              <a:buFont typeface="Arial" charset="0"/>
              <a:buChar char="•"/>
            </a:pPr>
            <a:r>
              <a:rPr lang="en-US" dirty="0" smtClean="0">
                <a:solidFill>
                  <a:schemeClr val="tx1">
                    <a:lumMod val="50000"/>
                  </a:schemeClr>
                </a:solidFill>
              </a:rPr>
              <a:t>WLM</a:t>
            </a:r>
          </a:p>
          <a:p>
            <a:pPr marL="742950" lvl="1" indent="-285750">
              <a:buFont typeface="Arial" charset="0"/>
              <a:buChar char="•"/>
            </a:pPr>
            <a:r>
              <a:rPr lang="en-US" dirty="0" smtClean="0">
                <a:solidFill>
                  <a:schemeClr val="tx1">
                    <a:lumMod val="50000"/>
                  </a:schemeClr>
                </a:solidFill>
              </a:rPr>
              <a:t>Admission</a:t>
            </a:r>
          </a:p>
          <a:p>
            <a:pPr marL="742950" lvl="1" indent="-285750">
              <a:buFont typeface="Arial" charset="0"/>
              <a:buChar char="•"/>
            </a:pPr>
            <a:r>
              <a:rPr lang="en-US" dirty="0" smtClean="0">
                <a:solidFill>
                  <a:schemeClr val="tx1">
                    <a:lumMod val="50000"/>
                  </a:schemeClr>
                </a:solidFill>
              </a:rPr>
              <a:t>Scheduling</a:t>
            </a:r>
          </a:p>
          <a:p>
            <a:pPr marL="285750" indent="-285750">
              <a:buFont typeface="Arial" charset="0"/>
              <a:buChar char="•"/>
            </a:pPr>
            <a:r>
              <a:rPr lang="en-US" dirty="0" smtClean="0">
                <a:solidFill>
                  <a:schemeClr val="tx1">
                    <a:lumMod val="50000"/>
                  </a:schemeClr>
                </a:solidFill>
              </a:rPr>
              <a:t>PostgreSQL catalog tables</a:t>
            </a:r>
          </a:p>
        </p:txBody>
      </p:sp>
      <p:grpSp>
        <p:nvGrpSpPr>
          <p:cNvPr id="86" name="Group 85"/>
          <p:cNvGrpSpPr/>
          <p:nvPr/>
        </p:nvGrpSpPr>
        <p:grpSpPr>
          <a:xfrm>
            <a:off x="551329" y="363072"/>
            <a:ext cx="8000999" cy="4316504"/>
            <a:chOff x="5145163" y="1803808"/>
            <a:chExt cx="3398555" cy="1947789"/>
          </a:xfrm>
        </p:grpSpPr>
        <p:cxnSp>
          <p:nvCxnSpPr>
            <p:cNvPr id="87" name="Straight Arrow Connector 86"/>
            <p:cNvCxnSpPr/>
            <p:nvPr/>
          </p:nvCxnSpPr>
          <p:spPr>
            <a:xfrm flipV="1">
              <a:off x="6000072" y="3409839"/>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8" name="Straight Arrow Connector 87"/>
            <p:cNvCxnSpPr/>
            <p:nvPr/>
          </p:nvCxnSpPr>
          <p:spPr>
            <a:xfrm flipH="1">
              <a:off x="6848602" y="2478268"/>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9" name="Straight Arrow Connector 88"/>
            <p:cNvCxnSpPr/>
            <p:nvPr/>
          </p:nvCxnSpPr>
          <p:spPr>
            <a:xfrm flipV="1">
              <a:off x="5999068" y="2547436"/>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0" name="Straight Arrow Connector 89"/>
            <p:cNvCxnSpPr/>
            <p:nvPr/>
          </p:nvCxnSpPr>
          <p:spPr>
            <a:xfrm flipH="1" flipV="1">
              <a:off x="7276045" y="2522592"/>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91" name="Group 90"/>
            <p:cNvGrpSpPr/>
            <p:nvPr/>
          </p:nvGrpSpPr>
          <p:grpSpPr>
            <a:xfrm>
              <a:off x="6421146" y="1803808"/>
              <a:ext cx="854908" cy="680533"/>
              <a:chOff x="787156" y="3824909"/>
              <a:chExt cx="1283034" cy="1021334"/>
            </a:xfrm>
          </p:grpSpPr>
          <p:sp>
            <p:nvSpPr>
              <p:cNvPr id="136" name="Rectangle 13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37" name="Group 136"/>
              <p:cNvGrpSpPr/>
              <p:nvPr/>
            </p:nvGrpSpPr>
            <p:grpSpPr>
              <a:xfrm>
                <a:off x="848783" y="3905250"/>
                <a:ext cx="1126067" cy="856750"/>
                <a:chOff x="753533" y="1447800"/>
                <a:chExt cx="1126067" cy="856750"/>
              </a:xfrm>
            </p:grpSpPr>
            <p:grpSp>
              <p:nvGrpSpPr>
                <p:cNvPr id="138" name="Group 137"/>
                <p:cNvGrpSpPr/>
                <p:nvPr/>
              </p:nvGrpSpPr>
              <p:grpSpPr>
                <a:xfrm>
                  <a:off x="881802" y="1980837"/>
                  <a:ext cx="907041" cy="323713"/>
                  <a:chOff x="881802" y="1980837"/>
                  <a:chExt cx="907041" cy="323713"/>
                </a:xfrm>
              </p:grpSpPr>
              <p:sp>
                <p:nvSpPr>
                  <p:cNvPr id="144" name="Can 143"/>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45" name="Can 144"/>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46" name="Can 145"/>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39" name="Rectangle 13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40" name="Rectangle 13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41" name="Rectangle 14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42" name="Rectangle 141"/>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43" name="Rectangle 142"/>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cxnSp>
          <p:nvCxnSpPr>
            <p:cNvPr id="92" name="Straight Arrow Connector 91"/>
            <p:cNvCxnSpPr/>
            <p:nvPr/>
          </p:nvCxnSpPr>
          <p:spPr>
            <a:xfrm>
              <a:off x="7273722" y="3411330"/>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93" name="Group 92"/>
            <p:cNvGrpSpPr/>
            <p:nvPr/>
          </p:nvGrpSpPr>
          <p:grpSpPr>
            <a:xfrm>
              <a:off x="5145163" y="3071064"/>
              <a:ext cx="858564" cy="680533"/>
              <a:chOff x="5313757" y="3040096"/>
              <a:chExt cx="858564" cy="680533"/>
            </a:xfrm>
          </p:grpSpPr>
          <p:grpSp>
            <p:nvGrpSpPr>
              <p:cNvPr id="123" name="Group 122"/>
              <p:cNvGrpSpPr/>
              <p:nvPr/>
            </p:nvGrpSpPr>
            <p:grpSpPr>
              <a:xfrm>
                <a:off x="5313757" y="3040096"/>
                <a:ext cx="854908" cy="680533"/>
                <a:chOff x="787156" y="3824909"/>
                <a:chExt cx="1283034" cy="1021334"/>
              </a:xfrm>
            </p:grpSpPr>
            <p:sp>
              <p:nvSpPr>
                <p:cNvPr id="125" name="Rectangle 124"/>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26" name="Group 125"/>
                <p:cNvGrpSpPr/>
                <p:nvPr/>
              </p:nvGrpSpPr>
              <p:grpSpPr>
                <a:xfrm>
                  <a:off x="848783" y="3905250"/>
                  <a:ext cx="1126067" cy="856750"/>
                  <a:chOff x="753533" y="1447800"/>
                  <a:chExt cx="1126067" cy="856750"/>
                </a:xfrm>
              </p:grpSpPr>
              <p:grpSp>
                <p:nvGrpSpPr>
                  <p:cNvPr id="127" name="Group 126"/>
                  <p:cNvGrpSpPr/>
                  <p:nvPr/>
                </p:nvGrpSpPr>
                <p:grpSpPr>
                  <a:xfrm>
                    <a:off x="881802" y="1980837"/>
                    <a:ext cx="907041" cy="323713"/>
                    <a:chOff x="881802" y="1980837"/>
                    <a:chExt cx="907041" cy="323713"/>
                  </a:xfrm>
                </p:grpSpPr>
                <p:sp>
                  <p:nvSpPr>
                    <p:cNvPr id="133" name="Can 13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34" name="Can 13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35" name="Can 13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28" name="Rectangle 12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29" name="Rectangle 12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30" name="Rectangle 12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31" name="Rectangle 13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32" name="Rectangle 13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124" name="Rectangle 123"/>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grpSp>
          <p:nvGrpSpPr>
            <p:cNvPr id="94" name="Group 93"/>
            <p:cNvGrpSpPr/>
            <p:nvPr/>
          </p:nvGrpSpPr>
          <p:grpSpPr>
            <a:xfrm>
              <a:off x="6421146" y="3071064"/>
              <a:ext cx="858564" cy="680533"/>
              <a:chOff x="6589740" y="3040096"/>
              <a:chExt cx="858564" cy="680533"/>
            </a:xfrm>
          </p:grpSpPr>
          <p:grpSp>
            <p:nvGrpSpPr>
              <p:cNvPr id="110" name="Group 109"/>
              <p:cNvGrpSpPr/>
              <p:nvPr/>
            </p:nvGrpSpPr>
            <p:grpSpPr>
              <a:xfrm>
                <a:off x="6589740" y="3040096"/>
                <a:ext cx="854908" cy="680533"/>
                <a:chOff x="787156" y="3824909"/>
                <a:chExt cx="1283034" cy="1021334"/>
              </a:xfrm>
            </p:grpSpPr>
            <p:sp>
              <p:nvSpPr>
                <p:cNvPr id="112" name="Rectangle 111"/>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13" name="Group 112"/>
                <p:cNvGrpSpPr/>
                <p:nvPr/>
              </p:nvGrpSpPr>
              <p:grpSpPr>
                <a:xfrm>
                  <a:off x="848783" y="3905250"/>
                  <a:ext cx="1126067" cy="856750"/>
                  <a:chOff x="753533" y="1447800"/>
                  <a:chExt cx="1126067" cy="856750"/>
                </a:xfrm>
              </p:grpSpPr>
              <p:grpSp>
                <p:nvGrpSpPr>
                  <p:cNvPr id="114" name="Group 113"/>
                  <p:cNvGrpSpPr/>
                  <p:nvPr/>
                </p:nvGrpSpPr>
                <p:grpSpPr>
                  <a:xfrm>
                    <a:off x="881802" y="1980837"/>
                    <a:ext cx="907041" cy="323713"/>
                    <a:chOff x="881802" y="1980837"/>
                    <a:chExt cx="907041" cy="323713"/>
                  </a:xfrm>
                </p:grpSpPr>
                <p:sp>
                  <p:nvSpPr>
                    <p:cNvPr id="120" name="Can 119"/>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21" name="Can 120"/>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22" name="Can 121"/>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15" name="Rectangle 114"/>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16" name="Rectangle 115"/>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17" name="Rectangle 116"/>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18" name="Rectangle 117"/>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19" name="Rectangle 118"/>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111" name="Rectangle 110"/>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grpSp>
          <p:nvGrpSpPr>
            <p:cNvPr id="95" name="Group 94"/>
            <p:cNvGrpSpPr/>
            <p:nvPr/>
          </p:nvGrpSpPr>
          <p:grpSpPr>
            <a:xfrm>
              <a:off x="7685154" y="3071064"/>
              <a:ext cx="858564" cy="680533"/>
              <a:chOff x="7853748" y="3040096"/>
              <a:chExt cx="858564" cy="680533"/>
            </a:xfrm>
          </p:grpSpPr>
          <p:grpSp>
            <p:nvGrpSpPr>
              <p:cNvPr id="97" name="Group 96"/>
              <p:cNvGrpSpPr/>
              <p:nvPr/>
            </p:nvGrpSpPr>
            <p:grpSpPr>
              <a:xfrm>
                <a:off x="7853748" y="3040096"/>
                <a:ext cx="854908" cy="680533"/>
                <a:chOff x="787156" y="3824909"/>
                <a:chExt cx="1283034" cy="1021334"/>
              </a:xfrm>
            </p:grpSpPr>
            <p:sp>
              <p:nvSpPr>
                <p:cNvPr id="99" name="Rectangle 98"/>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00" name="Group 99"/>
                <p:cNvGrpSpPr/>
                <p:nvPr/>
              </p:nvGrpSpPr>
              <p:grpSpPr>
                <a:xfrm>
                  <a:off x="848783" y="3905250"/>
                  <a:ext cx="1126067" cy="856750"/>
                  <a:chOff x="753533" y="1447800"/>
                  <a:chExt cx="1126067" cy="856750"/>
                </a:xfrm>
              </p:grpSpPr>
              <p:grpSp>
                <p:nvGrpSpPr>
                  <p:cNvPr id="101" name="Group 100"/>
                  <p:cNvGrpSpPr/>
                  <p:nvPr/>
                </p:nvGrpSpPr>
                <p:grpSpPr>
                  <a:xfrm>
                    <a:off x="881802" y="1980837"/>
                    <a:ext cx="907041" cy="323713"/>
                    <a:chOff x="881802" y="1980837"/>
                    <a:chExt cx="907041" cy="323713"/>
                  </a:xfrm>
                </p:grpSpPr>
                <p:sp>
                  <p:nvSpPr>
                    <p:cNvPr id="107" name="Can 10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08" name="Can 107"/>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09" name="Can 108"/>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02" name="Rectangle 101"/>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03" name="Rectangle 102"/>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04" name="Rectangle 103"/>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05" name="Rectangle 10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06" name="Rectangle 105"/>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98" name="Rectangle 97"/>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sp>
          <p:nvSpPr>
            <p:cNvPr id="96" name="Rectangle 95"/>
            <p:cNvSpPr/>
            <p:nvPr/>
          </p:nvSpPr>
          <p:spPr bwMode="auto">
            <a:xfrm>
              <a:off x="6421776" y="1810985"/>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smtClean="0">
                  <a:solidFill>
                    <a:schemeClr val="bg1">
                      <a:lumMod val="85000"/>
                    </a:schemeClr>
                  </a:solidFill>
                  <a:cs typeface="Century Gothic"/>
                </a:rPr>
                <a:t>Leader Node</a:t>
              </a:r>
              <a:endParaRPr lang="en-US" sz="2000" b="1" kern="0" dirty="0">
                <a:solidFill>
                  <a:schemeClr val="bg1">
                    <a:lumMod val="85000"/>
                  </a:schemeClr>
                </a:solidFill>
                <a:cs typeface="Century Gothic"/>
              </a:endParaRPr>
            </a:p>
          </p:txBody>
        </p:sp>
      </p:grpSp>
    </p:spTree>
    <p:extLst>
      <p:ext uri="{BB962C8B-B14F-4D97-AF65-F5344CB8AC3E}">
        <p14:creationId xmlns:p14="http://schemas.microsoft.com/office/powerpoint/2010/main" val="2133234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46378" y="147787"/>
            <a:ext cx="3358612" cy="2585323"/>
          </a:xfrm>
          <a:prstGeom prst="rect">
            <a:avLst/>
          </a:prstGeom>
          <a:noFill/>
        </p:spPr>
        <p:txBody>
          <a:bodyPr wrap="none" rtlCol="0">
            <a:spAutoFit/>
          </a:bodyPr>
          <a:lstStyle/>
          <a:p>
            <a:pPr marL="285750" indent="-285750">
              <a:buFont typeface="Arial" charset="0"/>
              <a:buChar char="•"/>
            </a:pPr>
            <a:r>
              <a:rPr lang="en-US" dirty="0" smtClean="0">
                <a:solidFill>
                  <a:schemeClr val="tx1">
                    <a:lumMod val="50000"/>
                  </a:schemeClr>
                </a:solidFill>
              </a:rPr>
              <a:t>Query execution processes</a:t>
            </a:r>
          </a:p>
          <a:p>
            <a:pPr marL="285750" indent="-285750">
              <a:buFont typeface="Arial" charset="0"/>
              <a:buChar char="•"/>
            </a:pPr>
            <a:r>
              <a:rPr lang="en-US" dirty="0" smtClean="0">
                <a:solidFill>
                  <a:schemeClr val="tx1">
                    <a:lumMod val="50000"/>
                  </a:schemeClr>
                </a:solidFill>
              </a:rPr>
              <a:t>Backup &amp; restore processes</a:t>
            </a:r>
          </a:p>
          <a:p>
            <a:pPr marL="285750" indent="-285750">
              <a:buFont typeface="Arial" charset="0"/>
              <a:buChar char="•"/>
            </a:pPr>
            <a:r>
              <a:rPr lang="en-US" dirty="0" smtClean="0">
                <a:solidFill>
                  <a:schemeClr val="tx1">
                    <a:lumMod val="50000"/>
                  </a:schemeClr>
                </a:solidFill>
              </a:rPr>
              <a:t>Replication processes</a:t>
            </a:r>
          </a:p>
          <a:p>
            <a:pPr marL="285750" indent="-285750">
              <a:buFont typeface="Arial" charset="0"/>
              <a:buChar char="•"/>
            </a:pPr>
            <a:r>
              <a:rPr lang="en-US" dirty="0">
                <a:solidFill>
                  <a:schemeClr val="tx1">
                    <a:lumMod val="50000"/>
                  </a:schemeClr>
                </a:solidFill>
              </a:rPr>
              <a:t>Local </a:t>
            </a:r>
            <a:r>
              <a:rPr lang="en-US" dirty="0" smtClean="0">
                <a:solidFill>
                  <a:schemeClr val="tx1">
                    <a:lumMod val="50000"/>
                  </a:schemeClr>
                </a:solidFill>
              </a:rPr>
              <a:t>Storage</a:t>
            </a:r>
            <a:endParaRPr lang="en-US" dirty="0">
              <a:solidFill>
                <a:schemeClr val="tx1">
                  <a:lumMod val="50000"/>
                </a:schemeClr>
              </a:solidFill>
            </a:endParaRPr>
          </a:p>
          <a:p>
            <a:pPr marL="742950" lvl="1" indent="-285750">
              <a:buFont typeface="Arial" charset="0"/>
              <a:buChar char="•"/>
            </a:pPr>
            <a:r>
              <a:rPr lang="en-US" dirty="0">
                <a:solidFill>
                  <a:schemeClr val="tx1">
                    <a:lumMod val="50000"/>
                  </a:schemeClr>
                </a:solidFill>
              </a:rPr>
              <a:t>Disks</a:t>
            </a:r>
          </a:p>
          <a:p>
            <a:pPr marL="742950" lvl="1" indent="-285750">
              <a:buFont typeface="Arial" charset="0"/>
              <a:buChar char="•"/>
            </a:pPr>
            <a:r>
              <a:rPr lang="en-US" dirty="0">
                <a:solidFill>
                  <a:schemeClr val="tx1">
                    <a:lumMod val="50000"/>
                  </a:schemeClr>
                </a:solidFill>
              </a:rPr>
              <a:t>Slices</a:t>
            </a:r>
          </a:p>
          <a:p>
            <a:pPr marL="742950" lvl="1" indent="-285750">
              <a:buFont typeface="Arial" charset="0"/>
              <a:buChar char="•"/>
            </a:pPr>
            <a:r>
              <a:rPr lang="en-US" dirty="0">
                <a:solidFill>
                  <a:schemeClr val="tx1">
                    <a:lumMod val="50000"/>
                  </a:schemeClr>
                </a:solidFill>
              </a:rPr>
              <a:t>Tables</a:t>
            </a:r>
          </a:p>
          <a:p>
            <a:pPr marL="1200150" lvl="2" indent="-285750">
              <a:buFont typeface="Arial" charset="0"/>
              <a:buChar char="•"/>
            </a:pPr>
            <a:r>
              <a:rPr lang="en-US" dirty="0">
                <a:solidFill>
                  <a:schemeClr val="tx1">
                    <a:lumMod val="50000"/>
                  </a:schemeClr>
                </a:solidFill>
              </a:rPr>
              <a:t>Columns</a:t>
            </a:r>
          </a:p>
          <a:p>
            <a:pPr marL="1200150" lvl="2" indent="-285750">
              <a:buFont typeface="Arial" charset="0"/>
              <a:buChar char="•"/>
            </a:pPr>
            <a:r>
              <a:rPr lang="en-US" dirty="0" smtClean="0">
                <a:solidFill>
                  <a:schemeClr val="tx1">
                    <a:lumMod val="50000"/>
                  </a:schemeClr>
                </a:solidFill>
              </a:rPr>
              <a:t>Blocks</a:t>
            </a:r>
            <a:endParaRPr lang="en-US" dirty="0">
              <a:solidFill>
                <a:schemeClr val="tx1">
                  <a:lumMod val="50000"/>
                </a:schemeClr>
              </a:solidFill>
            </a:endParaRPr>
          </a:p>
        </p:txBody>
      </p:sp>
      <p:sp>
        <p:nvSpPr>
          <p:cNvPr id="66" name="Rounded Rectangle 65"/>
          <p:cNvSpPr/>
          <p:nvPr/>
        </p:nvSpPr>
        <p:spPr>
          <a:xfrm>
            <a:off x="92377" y="1004781"/>
            <a:ext cx="2314878" cy="1695671"/>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lumMod val="50000"/>
                </a:schemeClr>
              </a:solidFill>
              <a:latin typeface="Helvetica Neue"/>
              <a:cs typeface="Helvetica Neue"/>
            </a:endParaRPr>
          </a:p>
        </p:txBody>
      </p:sp>
      <p:grpSp>
        <p:nvGrpSpPr>
          <p:cNvPr id="68" name="Group 67"/>
          <p:cNvGrpSpPr/>
          <p:nvPr/>
        </p:nvGrpSpPr>
        <p:grpSpPr>
          <a:xfrm>
            <a:off x="551329" y="363072"/>
            <a:ext cx="8000999" cy="4316504"/>
            <a:chOff x="5145163" y="1803808"/>
            <a:chExt cx="3398555" cy="1947789"/>
          </a:xfrm>
        </p:grpSpPr>
        <p:cxnSp>
          <p:nvCxnSpPr>
            <p:cNvPr id="69" name="Straight Arrow Connector 68"/>
            <p:cNvCxnSpPr/>
            <p:nvPr/>
          </p:nvCxnSpPr>
          <p:spPr>
            <a:xfrm flipV="1">
              <a:off x="6000072" y="3409839"/>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0" name="Straight Arrow Connector 69"/>
            <p:cNvCxnSpPr/>
            <p:nvPr/>
          </p:nvCxnSpPr>
          <p:spPr>
            <a:xfrm flipH="1">
              <a:off x="6848602" y="2478268"/>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1" name="Straight Arrow Connector 70"/>
            <p:cNvCxnSpPr/>
            <p:nvPr/>
          </p:nvCxnSpPr>
          <p:spPr>
            <a:xfrm flipV="1">
              <a:off x="5999068" y="2547436"/>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2" name="Straight Arrow Connector 71"/>
            <p:cNvCxnSpPr/>
            <p:nvPr/>
          </p:nvCxnSpPr>
          <p:spPr>
            <a:xfrm flipH="1" flipV="1">
              <a:off x="7276045" y="2522592"/>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73" name="Group 72"/>
            <p:cNvGrpSpPr/>
            <p:nvPr/>
          </p:nvGrpSpPr>
          <p:grpSpPr>
            <a:xfrm>
              <a:off x="6421146" y="1803808"/>
              <a:ext cx="854908" cy="680533"/>
              <a:chOff x="787156" y="3824909"/>
              <a:chExt cx="1283034" cy="1021334"/>
            </a:xfrm>
          </p:grpSpPr>
          <p:sp>
            <p:nvSpPr>
              <p:cNvPr id="119" name="Rectangle 118"/>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20" name="Group 119"/>
              <p:cNvGrpSpPr/>
              <p:nvPr/>
            </p:nvGrpSpPr>
            <p:grpSpPr>
              <a:xfrm>
                <a:off x="848783" y="3905250"/>
                <a:ext cx="1126067" cy="856750"/>
                <a:chOff x="753533" y="1447800"/>
                <a:chExt cx="1126067" cy="856750"/>
              </a:xfrm>
            </p:grpSpPr>
            <p:grpSp>
              <p:nvGrpSpPr>
                <p:cNvPr id="121" name="Group 120"/>
                <p:cNvGrpSpPr/>
                <p:nvPr/>
              </p:nvGrpSpPr>
              <p:grpSpPr>
                <a:xfrm>
                  <a:off x="881802" y="1980837"/>
                  <a:ext cx="907041" cy="323713"/>
                  <a:chOff x="881802" y="1980837"/>
                  <a:chExt cx="907041" cy="323713"/>
                </a:xfrm>
              </p:grpSpPr>
              <p:sp>
                <p:nvSpPr>
                  <p:cNvPr id="127" name="Can 12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28" name="Can 127"/>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29" name="Can 128"/>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22" name="Rectangle 121"/>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23" name="Rectangle 122"/>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24" name="Rectangle 123"/>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25" name="Rectangle 12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26" name="Rectangle 125"/>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cxnSp>
          <p:nvCxnSpPr>
            <p:cNvPr id="74" name="Straight Arrow Connector 73"/>
            <p:cNvCxnSpPr/>
            <p:nvPr/>
          </p:nvCxnSpPr>
          <p:spPr>
            <a:xfrm>
              <a:off x="7273722" y="3411330"/>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75" name="Group 74"/>
            <p:cNvGrpSpPr/>
            <p:nvPr/>
          </p:nvGrpSpPr>
          <p:grpSpPr>
            <a:xfrm>
              <a:off x="5145163" y="3071064"/>
              <a:ext cx="858564" cy="680533"/>
              <a:chOff x="5313757" y="3040096"/>
              <a:chExt cx="858564" cy="680533"/>
            </a:xfrm>
          </p:grpSpPr>
          <p:grpSp>
            <p:nvGrpSpPr>
              <p:cNvPr id="106" name="Group 105"/>
              <p:cNvGrpSpPr/>
              <p:nvPr/>
            </p:nvGrpSpPr>
            <p:grpSpPr>
              <a:xfrm>
                <a:off x="5313757" y="3040096"/>
                <a:ext cx="854908" cy="680533"/>
                <a:chOff x="787156" y="3824909"/>
                <a:chExt cx="1283034" cy="1021334"/>
              </a:xfrm>
            </p:grpSpPr>
            <p:sp>
              <p:nvSpPr>
                <p:cNvPr id="108" name="Rectangle 107"/>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09" name="Group 108"/>
                <p:cNvGrpSpPr/>
                <p:nvPr/>
              </p:nvGrpSpPr>
              <p:grpSpPr>
                <a:xfrm>
                  <a:off x="848783" y="3905250"/>
                  <a:ext cx="1126067" cy="856750"/>
                  <a:chOff x="753533" y="1447800"/>
                  <a:chExt cx="1126067" cy="856750"/>
                </a:xfrm>
              </p:grpSpPr>
              <p:grpSp>
                <p:nvGrpSpPr>
                  <p:cNvPr id="110" name="Group 109"/>
                  <p:cNvGrpSpPr/>
                  <p:nvPr/>
                </p:nvGrpSpPr>
                <p:grpSpPr>
                  <a:xfrm>
                    <a:off x="881802" y="1980837"/>
                    <a:ext cx="907041" cy="323713"/>
                    <a:chOff x="881802" y="1980837"/>
                    <a:chExt cx="907041" cy="323713"/>
                  </a:xfrm>
                </p:grpSpPr>
                <p:sp>
                  <p:nvSpPr>
                    <p:cNvPr id="116" name="Can 115"/>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17" name="Can 116"/>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18" name="Can 117"/>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11" name="Rectangle 110"/>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12" name="Rectangle 111"/>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13" name="Rectangle 112"/>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14" name="Rectangle 113"/>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15" name="Rectangle 114"/>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107" name="Rectangle 106"/>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000" b="1" kern="0" dirty="0">
                  <a:solidFill>
                    <a:schemeClr val="bg1">
                      <a:lumMod val="85000"/>
                    </a:schemeClr>
                  </a:solidFill>
                  <a:cs typeface="Century Gothic"/>
                </a:endParaRPr>
              </a:p>
            </p:txBody>
          </p:sp>
        </p:grpSp>
        <p:grpSp>
          <p:nvGrpSpPr>
            <p:cNvPr id="77" name="Group 76"/>
            <p:cNvGrpSpPr/>
            <p:nvPr/>
          </p:nvGrpSpPr>
          <p:grpSpPr>
            <a:xfrm>
              <a:off x="6421146" y="3071064"/>
              <a:ext cx="858564" cy="680533"/>
              <a:chOff x="6589740" y="3040096"/>
              <a:chExt cx="858564" cy="680533"/>
            </a:xfrm>
          </p:grpSpPr>
          <p:grpSp>
            <p:nvGrpSpPr>
              <p:cNvPr id="93" name="Group 92"/>
              <p:cNvGrpSpPr/>
              <p:nvPr/>
            </p:nvGrpSpPr>
            <p:grpSpPr>
              <a:xfrm>
                <a:off x="6589740" y="3040096"/>
                <a:ext cx="854908" cy="680533"/>
                <a:chOff x="787156" y="3824909"/>
                <a:chExt cx="1283034" cy="1021334"/>
              </a:xfrm>
            </p:grpSpPr>
            <p:sp>
              <p:nvSpPr>
                <p:cNvPr id="95" name="Rectangle 94"/>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96" name="Group 95"/>
                <p:cNvGrpSpPr/>
                <p:nvPr/>
              </p:nvGrpSpPr>
              <p:grpSpPr>
                <a:xfrm>
                  <a:off x="848783" y="3905250"/>
                  <a:ext cx="1126067" cy="856750"/>
                  <a:chOff x="753533" y="1447800"/>
                  <a:chExt cx="1126067" cy="856750"/>
                </a:xfrm>
              </p:grpSpPr>
              <p:grpSp>
                <p:nvGrpSpPr>
                  <p:cNvPr id="97" name="Group 96"/>
                  <p:cNvGrpSpPr/>
                  <p:nvPr/>
                </p:nvGrpSpPr>
                <p:grpSpPr>
                  <a:xfrm>
                    <a:off x="881802" y="1980837"/>
                    <a:ext cx="907041" cy="323713"/>
                    <a:chOff x="881802" y="1980837"/>
                    <a:chExt cx="907041" cy="323713"/>
                  </a:xfrm>
                </p:grpSpPr>
                <p:sp>
                  <p:nvSpPr>
                    <p:cNvPr id="103" name="Can 10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04" name="Can 10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05" name="Can 10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98" name="Rectangle 9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99" name="Rectangle 9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00" name="Rectangle 9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01" name="Rectangle 10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02" name="Rectangle 10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94" name="Rectangle 93"/>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000" b="1" kern="0" dirty="0">
                  <a:solidFill>
                    <a:schemeClr val="bg1">
                      <a:lumMod val="85000"/>
                    </a:schemeClr>
                  </a:solidFill>
                  <a:cs typeface="Century Gothic"/>
                </a:endParaRPr>
              </a:p>
            </p:txBody>
          </p:sp>
        </p:grpSp>
        <p:grpSp>
          <p:nvGrpSpPr>
            <p:cNvPr id="78" name="Group 77"/>
            <p:cNvGrpSpPr/>
            <p:nvPr/>
          </p:nvGrpSpPr>
          <p:grpSpPr>
            <a:xfrm>
              <a:off x="7685154" y="3071064"/>
              <a:ext cx="858564" cy="680533"/>
              <a:chOff x="7853748" y="3040096"/>
              <a:chExt cx="858564" cy="680533"/>
            </a:xfrm>
          </p:grpSpPr>
          <p:grpSp>
            <p:nvGrpSpPr>
              <p:cNvPr id="80" name="Group 79"/>
              <p:cNvGrpSpPr/>
              <p:nvPr/>
            </p:nvGrpSpPr>
            <p:grpSpPr>
              <a:xfrm>
                <a:off x="7853748" y="3040096"/>
                <a:ext cx="854908" cy="680533"/>
                <a:chOff x="787156" y="3824909"/>
                <a:chExt cx="1283034" cy="1021334"/>
              </a:xfrm>
            </p:grpSpPr>
            <p:sp>
              <p:nvSpPr>
                <p:cNvPr id="82" name="Rectangle 81"/>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83" name="Group 82"/>
                <p:cNvGrpSpPr/>
                <p:nvPr/>
              </p:nvGrpSpPr>
              <p:grpSpPr>
                <a:xfrm>
                  <a:off x="848783" y="3905250"/>
                  <a:ext cx="1126067" cy="856750"/>
                  <a:chOff x="753533" y="1447800"/>
                  <a:chExt cx="1126067" cy="856750"/>
                </a:xfrm>
              </p:grpSpPr>
              <p:grpSp>
                <p:nvGrpSpPr>
                  <p:cNvPr id="84" name="Group 83"/>
                  <p:cNvGrpSpPr/>
                  <p:nvPr/>
                </p:nvGrpSpPr>
                <p:grpSpPr>
                  <a:xfrm>
                    <a:off x="881802" y="1980837"/>
                    <a:ext cx="907041" cy="323713"/>
                    <a:chOff x="881802" y="1980837"/>
                    <a:chExt cx="907041" cy="323713"/>
                  </a:xfrm>
                </p:grpSpPr>
                <p:sp>
                  <p:nvSpPr>
                    <p:cNvPr id="90" name="Can 89"/>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91" name="Can 90"/>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92" name="Can 91"/>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85" name="Rectangle 84"/>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86" name="Rectangle 85"/>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87" name="Rectangle 86"/>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88" name="Rectangle 87"/>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89" name="Rectangle 88"/>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81" name="Rectangle 80"/>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000" b="1" kern="0" dirty="0">
                  <a:solidFill>
                    <a:schemeClr val="bg1">
                      <a:lumMod val="85000"/>
                    </a:schemeClr>
                  </a:solidFill>
                  <a:cs typeface="Century Gothic"/>
                </a:endParaRPr>
              </a:p>
            </p:txBody>
          </p:sp>
        </p:grpSp>
        <p:sp>
          <p:nvSpPr>
            <p:cNvPr id="79" name="Rectangle 78"/>
            <p:cNvSpPr/>
            <p:nvPr/>
          </p:nvSpPr>
          <p:spPr bwMode="auto">
            <a:xfrm>
              <a:off x="6421776" y="1810985"/>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smtClean="0">
                  <a:solidFill>
                    <a:schemeClr val="bg1">
                      <a:lumMod val="85000"/>
                    </a:schemeClr>
                  </a:solidFill>
                  <a:cs typeface="Century Gothic"/>
                </a:rPr>
                <a:t>Leader Node</a:t>
              </a:r>
              <a:endParaRPr lang="en-US" sz="2000" b="1" kern="0" dirty="0">
                <a:solidFill>
                  <a:schemeClr val="bg1">
                    <a:lumMod val="85000"/>
                  </a:schemeClr>
                </a:solidFill>
                <a:cs typeface="Century Gothic"/>
              </a:endParaRPr>
            </a:p>
          </p:txBody>
        </p:sp>
      </p:grpSp>
      <p:sp>
        <p:nvSpPr>
          <p:cNvPr id="131" name="Rectangle 130"/>
          <p:cNvSpPr/>
          <p:nvPr/>
        </p:nvSpPr>
        <p:spPr bwMode="auto">
          <a:xfrm>
            <a:off x="6531066" y="3170302"/>
            <a:ext cx="2021262" cy="1509274"/>
          </a:xfrm>
          <a:prstGeom prst="rect">
            <a:avLst/>
          </a:prstGeom>
          <a:solidFill>
            <a:schemeClr val="accent1">
              <a:lumMod val="75000"/>
              <a:alpha val="52000"/>
            </a:scheme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sp>
        <p:nvSpPr>
          <p:cNvPr id="133" name="Rectangle 132"/>
          <p:cNvSpPr/>
          <p:nvPr/>
        </p:nvSpPr>
        <p:spPr bwMode="auto">
          <a:xfrm>
            <a:off x="565561" y="3174179"/>
            <a:ext cx="1995239" cy="1505397"/>
          </a:xfrm>
          <a:prstGeom prst="rect">
            <a:avLst/>
          </a:prstGeom>
          <a:solidFill>
            <a:schemeClr val="accent1">
              <a:lumMod val="75000"/>
              <a:alpha val="52000"/>
            </a:scheme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sp>
        <p:nvSpPr>
          <p:cNvPr id="134" name="Rectangle 133"/>
          <p:cNvSpPr/>
          <p:nvPr/>
        </p:nvSpPr>
        <p:spPr bwMode="auto">
          <a:xfrm>
            <a:off x="3574193" y="3176117"/>
            <a:ext cx="1995239" cy="1505397"/>
          </a:xfrm>
          <a:prstGeom prst="rect">
            <a:avLst/>
          </a:prstGeom>
          <a:solidFill>
            <a:schemeClr val="accent1">
              <a:lumMod val="75000"/>
              <a:alpha val="52000"/>
            </a:scheme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spTree>
    <p:extLst>
      <p:ext uri="{BB962C8B-B14F-4D97-AF65-F5344CB8AC3E}">
        <p14:creationId xmlns:p14="http://schemas.microsoft.com/office/powerpoint/2010/main" val="10387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theme/theme1.xml><?xml version="1.0" encoding="utf-8"?>
<a:theme xmlns:a="http://schemas.openxmlformats.org/drawingml/2006/main" name="1_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2612</Words>
  <Application>Microsoft Office PowerPoint</Application>
  <PresentationFormat>On-screen Show (16:9)</PresentationFormat>
  <Paragraphs>767</Paragraphs>
  <Slides>45</Slides>
  <Notes>17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45</vt:i4>
      </vt:variant>
    </vt:vector>
  </HeadingPairs>
  <TitlesOfParts>
    <vt:vector size="60" baseType="lpstr">
      <vt:lpstr>MS PGothic</vt:lpstr>
      <vt:lpstr>Amazon Ember</vt:lpstr>
      <vt:lpstr>Amazon Ember Regular</vt:lpstr>
      <vt:lpstr>Arial</vt:lpstr>
      <vt:lpstr>Avenir Heavy</vt:lpstr>
      <vt:lpstr>Calibri</vt:lpstr>
      <vt:lpstr>Century Gothic</vt:lpstr>
      <vt:lpstr>Consolas</vt:lpstr>
      <vt:lpstr>Courier New</vt:lpstr>
      <vt:lpstr>Helvetica Neue</vt:lpstr>
      <vt:lpstr>Lucida Console</vt:lpstr>
      <vt:lpstr>Times New Roman</vt:lpstr>
      <vt:lpstr>Wingdings</vt:lpstr>
      <vt:lpstr>1_DeckTemplate-AWS</vt:lpstr>
      <vt:lpstr>DeckTemplate-AWS</vt:lpstr>
      <vt:lpstr>PowerPoint Presentation</vt:lpstr>
      <vt:lpstr>Amazon Redshift Overview</vt:lpstr>
      <vt:lpstr>What is Redshift</vt:lpstr>
      <vt:lpstr>Amazon Redshift 10x faster at 1/10th the cost</vt:lpstr>
      <vt:lpstr>Amazon Redshift Architecture</vt:lpstr>
      <vt:lpstr>Amazon Redshift Cluster Architecture</vt:lpstr>
      <vt:lpstr>PowerPoint Presentation</vt:lpstr>
      <vt:lpstr>PowerPoint Presentation</vt:lpstr>
      <vt:lpstr>PowerPoint Presentation</vt:lpstr>
      <vt:lpstr>Demo – Cluster Creation &amp; Load Data - Star Schema Benchmark (SSB)</vt:lpstr>
      <vt:lpstr>Designed for I/O Reduction</vt:lpstr>
      <vt:lpstr>Designed for I/O Reduction</vt:lpstr>
      <vt:lpstr>Designed for I/O Reduction</vt:lpstr>
      <vt:lpstr>Designed for I/O Reduction</vt:lpstr>
      <vt:lpstr>Slices</vt:lpstr>
      <vt:lpstr>Disks</vt:lpstr>
      <vt:lpstr>Columns</vt:lpstr>
      <vt:lpstr>Blocks</vt:lpstr>
      <vt:lpstr>Table Design</vt:lpstr>
      <vt:lpstr>Data Distribution Style</vt:lpstr>
      <vt:lpstr>Data Distribution Style</vt:lpstr>
      <vt:lpstr>Data Distribution: Example</vt:lpstr>
      <vt:lpstr>Data Distribution: EVEN Example</vt:lpstr>
      <vt:lpstr>Data Distribution: KEY Example #1</vt:lpstr>
      <vt:lpstr>Data Distribution: KEY Example #2</vt:lpstr>
      <vt:lpstr>Data Distribution: ALL Example</vt:lpstr>
      <vt:lpstr>1) Deciding Distribution Key</vt:lpstr>
      <vt:lpstr>2) Deciding Distribution Style</vt:lpstr>
      <vt:lpstr>Sort Keys</vt:lpstr>
      <vt:lpstr>Deciding Sort Keys</vt:lpstr>
      <vt:lpstr>Column’s Compression Type</vt:lpstr>
      <vt:lpstr>Constraints Definition</vt:lpstr>
      <vt:lpstr>Design Analysis</vt:lpstr>
      <vt:lpstr>Demo – Tuning Baseline</vt:lpstr>
      <vt:lpstr>Redshift Spectrum</vt:lpstr>
      <vt:lpstr>PowerPoint Presentation</vt:lpstr>
      <vt:lpstr>PowerPoint Presentation</vt:lpstr>
      <vt:lpstr>PowerPoint Presentation</vt:lpstr>
      <vt:lpstr>Amazon Redshift Spectrum uses standard SQL</vt:lpstr>
      <vt:lpstr>Amazon Redshift Spectrum is secure</vt:lpstr>
      <vt:lpstr>Amazon Redshift - References</vt:lpstr>
      <vt:lpstr>Demo – Tuning Validation</vt:lpstr>
      <vt:lpstr>Demo – Redshift Spectrum</vt:lpstr>
      <vt:lpstr>Demo – QuickSight</vt:lpstr>
      <vt:lpstr>Discussion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2018-11-10T01:55:51Z</dcterms:created>
  <dcterms:modified xsi:type="dcterms:W3CDTF">2018-11-19T15:56:21Z</dcterms:modified>
</cp:coreProperties>
</file>